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7" r:id="rId9"/>
    <p:sldId id="268" r:id="rId10"/>
    <p:sldId id="269" r:id="rId11"/>
    <p:sldId id="272" r:id="rId12"/>
    <p:sldId id="266" r:id="rId13"/>
    <p:sldId id="270" r:id="rId14"/>
    <p:sldId id="271" r:id="rId15"/>
    <p:sldId id="265" r:id="rId16"/>
    <p:sldId id="273" r:id="rId17"/>
    <p:sldId id="282" r:id="rId18"/>
    <p:sldId id="281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6" r:id="rId28"/>
    <p:sldId id="287" r:id="rId29"/>
    <p:sldId id="285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7324-59D4-48DE-A273-157CCBE3DE2D}" type="datetimeFigureOut">
              <a:rPr lang="en-US" smtClean="0"/>
              <a:pPr/>
              <a:t>7/3/2014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FDF3B-85BB-42AE-AF23-C17F98C3B0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DF3B-85BB-42AE-AF23-C17F98C3B07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DF3B-85BB-42AE-AF23-C17F98C3B07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4B67-A53B-4BE5-A7D6-0D17363C44D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DF3B-85BB-42AE-AF23-C17F98C3B07E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aTR_eryP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nYxStXl3wZ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886200" cy="16002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Dr Les Roberts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University of Liverpool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les.roberts@liverpool.ac.uk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Locating_mov_image_cover (without title).jpg"/>
          <p:cNvPicPr>
            <a:picLocks noChangeAspect="1"/>
          </p:cNvPicPr>
          <p:nvPr/>
        </p:nvPicPr>
        <p:blipFill>
          <a:blip r:embed="rId3" cstate="email">
            <a:lum bright="22000"/>
          </a:blip>
          <a:stretch>
            <a:fillRect/>
          </a:stretch>
        </p:blipFill>
        <p:spPr>
          <a:xfrm>
            <a:off x="4563771" y="0"/>
            <a:ext cx="45802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732" y="2545080"/>
            <a:ext cx="9174480" cy="838200"/>
          </a:xfrm>
          <a:solidFill>
            <a:schemeClr val="tx1">
              <a:lumMod val="95000"/>
              <a:lumOff val="5000"/>
              <a:alpha val="36000"/>
            </a:schemeClr>
          </a:solidFill>
          <a:effectLst/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Locating the City in Film </a:t>
            </a:r>
            <a:r>
              <a:rPr lang="en-GB" sz="4000" b="1" dirty="0" smtClean="0">
                <a:solidFill>
                  <a:schemeClr val="bg1"/>
                </a:solidFill>
              </a:rPr>
              <a:t>|</a:t>
            </a:r>
            <a:r>
              <a:rPr lang="en-GB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Navigating the Archive City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9548" y="228600"/>
            <a:ext cx="3886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www.liminoids.com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Oftime&amp;theCity_Can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5936" cy="609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8155" t="549" r="439" b="4167"/>
          <a:stretch>
            <a:fillRect/>
          </a:stretch>
        </p:blipFill>
        <p:spPr bwMode="auto">
          <a:xfrm>
            <a:off x="-3464" y="838200"/>
            <a:ext cx="914746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bington_map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3200400"/>
            <a:ext cx="4800600" cy="3657600"/>
          </a:xfrm>
          <a:prstGeom prst="rect">
            <a:avLst/>
          </a:prstGeom>
        </p:spPr>
      </p:pic>
      <p:pic>
        <p:nvPicPr>
          <p:cNvPr id="3" name="Picture 2" descr="Figure 2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838200"/>
            <a:ext cx="4800600" cy="3644116"/>
          </a:xfrm>
          <a:prstGeom prst="rect">
            <a:avLst/>
          </a:prstGeom>
        </p:spPr>
      </p:pic>
      <p:pic>
        <p:nvPicPr>
          <p:cNvPr id="5" name="Picture 4" descr="swan programm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838200"/>
            <a:ext cx="4343400" cy="6019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Screen_pooloflif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5215" y="0"/>
            <a:ext cx="637357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phone_location_image_PoolofLif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8200"/>
            <a:ext cx="9144000" cy="6097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133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Silent Witness </a:t>
            </a:r>
            <a:r>
              <a:rPr lang="en-GB" dirty="0" smtClean="0"/>
              <a:t>(Swan Cine Club, Super 8mm, 1981)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https://www.youtube.com/watch?v=pdaTR_eryPE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40848"/>
            <a:ext cx="784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Mapping across...</a:t>
            </a:r>
          </a:p>
          <a:p>
            <a:endParaRPr lang="en-GB" sz="2000" dirty="0" smtClean="0"/>
          </a:p>
          <a:p>
            <a:r>
              <a:rPr lang="en-GB" sz="2000" dirty="0" smtClean="0"/>
              <a:t>The archive city creates possibilities for: </a:t>
            </a:r>
          </a:p>
          <a:p>
            <a:endParaRPr lang="en-GB" sz="2000" dirty="0" smtClean="0"/>
          </a:p>
          <a:p>
            <a:r>
              <a:rPr lang="en-GB" sz="2000" i="1" dirty="0" smtClean="0"/>
              <a:t>	mapping across</a:t>
            </a:r>
            <a:r>
              <a:rPr lang="en-GB" sz="2000" dirty="0" smtClean="0"/>
              <a:t> different spatialities</a:t>
            </a:r>
          </a:p>
          <a:p>
            <a:r>
              <a:rPr lang="en-GB" sz="2000" dirty="0" smtClean="0"/>
              <a:t>	</a:t>
            </a:r>
            <a:r>
              <a:rPr lang="en-GB" sz="2000" i="1" dirty="0" smtClean="0"/>
              <a:t>mapping across</a:t>
            </a:r>
            <a:r>
              <a:rPr lang="en-GB" sz="2000" dirty="0" smtClean="0"/>
              <a:t> different temporal geographies</a:t>
            </a:r>
          </a:p>
          <a:p>
            <a:r>
              <a:rPr lang="en-GB" sz="2000" dirty="0" smtClean="0"/>
              <a:t>	</a:t>
            </a:r>
            <a:r>
              <a:rPr lang="en-GB" sz="2000" i="1" dirty="0" smtClean="0"/>
              <a:t>mapping across</a:t>
            </a:r>
            <a:r>
              <a:rPr lang="en-GB" sz="2000" dirty="0" smtClean="0"/>
              <a:t> different city rhythms</a:t>
            </a:r>
          </a:p>
          <a:p>
            <a:r>
              <a:rPr lang="en-GB" sz="2000" dirty="0" smtClean="0"/>
              <a:t>	</a:t>
            </a:r>
            <a:r>
              <a:rPr lang="en-GB" sz="2000" i="1" dirty="0" smtClean="0"/>
              <a:t>mapping across</a:t>
            </a:r>
            <a:r>
              <a:rPr lang="en-GB" sz="2000" dirty="0" smtClean="0"/>
              <a:t> different cities</a:t>
            </a:r>
          </a:p>
          <a:p>
            <a:r>
              <a:rPr lang="en-GB" sz="2000" dirty="0" smtClean="0"/>
              <a:t>	</a:t>
            </a:r>
            <a:r>
              <a:rPr lang="en-GB" sz="2000" i="1" dirty="0" smtClean="0"/>
              <a:t>mapping across</a:t>
            </a:r>
            <a:r>
              <a:rPr lang="en-GB" sz="2000" dirty="0" smtClean="0"/>
              <a:t> post-industrial urban spaces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34818" name="Picture 2" descr="C:\Users\Les\Documents\Publications\The Last of Liverpool\last of england_Liverpool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0548" y="3956678"/>
            <a:ext cx="4602285" cy="2871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12082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400" dirty="0" smtClean="0"/>
              <a:t>Liverpool location - still from </a:t>
            </a:r>
            <a:r>
              <a:rPr lang="fr-FR" sz="1400" i="1" dirty="0" smtClean="0"/>
              <a:t>The Last of </a:t>
            </a:r>
            <a:r>
              <a:rPr lang="fr-FR" sz="1400" i="1" dirty="0" err="1" smtClean="0"/>
              <a:t>England</a:t>
            </a:r>
            <a:r>
              <a:rPr lang="fr-FR" sz="1400" i="1" dirty="0" smtClean="0"/>
              <a:t>, </a:t>
            </a:r>
          </a:p>
          <a:p>
            <a:pPr lvl="0" algn="r"/>
            <a:r>
              <a:rPr lang="en-GB" sz="1400" dirty="0" smtClean="0"/>
              <a:t>(Derek </a:t>
            </a:r>
            <a:r>
              <a:rPr lang="en-GB" sz="1400" dirty="0" err="1" smtClean="0"/>
              <a:t>Jarman</a:t>
            </a:r>
            <a:r>
              <a:rPr lang="en-GB" sz="1400" dirty="0" smtClean="0"/>
              <a:t>, 1987)</a:t>
            </a:r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2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ARCHIVE CITY I: </a:t>
            </a:r>
            <a:r>
              <a:rPr lang="en-GB" sz="2400" i="1" dirty="0" smtClean="0"/>
              <a:t>LIVERPOOL</a:t>
            </a:r>
            <a:endParaRPr lang="en-GB" sz="2400" i="1" dirty="0"/>
          </a:p>
        </p:txBody>
      </p:sp>
      <p:pic>
        <p:nvPicPr>
          <p:cNvPr id="5" name="Picture 4" descr="Locating_mov_image_cover (without title).jpg"/>
          <p:cNvPicPr>
            <a:picLocks noChangeAspect="1"/>
          </p:cNvPicPr>
          <p:nvPr/>
        </p:nvPicPr>
        <p:blipFill>
          <a:blip r:embed="rId2" cstate="email">
            <a:lum bright="22000"/>
          </a:blip>
          <a:srcRect/>
          <a:stretch>
            <a:fillRect/>
          </a:stretch>
        </p:blipFill>
        <p:spPr>
          <a:xfrm>
            <a:off x="4563771" y="852948"/>
            <a:ext cx="4580229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Figur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57" y="838200"/>
            <a:ext cx="3416544" cy="59550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Database_results_pag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14800" y="1066799"/>
            <a:ext cx="4876800" cy="44527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0" y="6471047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City in Film catalogue search interface</a:t>
            </a:r>
          </a:p>
          <a:p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flipH="1">
            <a:off x="3962400" y="6524820"/>
            <a:ext cx="491195" cy="23774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24400" y="5562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Search results page [Variables searched: </a:t>
            </a:r>
            <a:r>
              <a:rPr lang="en-GB" sz="1600" i="1" dirty="0" smtClean="0"/>
              <a:t>Spatial Usage = ‘Everyday Life’  + Decade = ‘1970s’]</a:t>
            </a:r>
            <a:endParaRPr lang="en-GB" sz="1600" i="1" dirty="0"/>
          </a:p>
        </p:txBody>
      </p:sp>
      <p:sp>
        <p:nvSpPr>
          <p:cNvPr id="8" name="Right Arrow 7"/>
          <p:cNvSpPr/>
          <p:nvPr/>
        </p:nvSpPr>
        <p:spPr>
          <a:xfrm rot="5400000" flipH="1">
            <a:off x="8632200" y="5700581"/>
            <a:ext cx="594360" cy="19647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5080"/>
            <a:ext cx="9158748" cy="838200"/>
          </a:xfr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Locating the City in Film </a:t>
            </a:r>
            <a:r>
              <a:rPr lang="en-GB" sz="4000" b="1" dirty="0" smtClean="0">
                <a:solidFill>
                  <a:schemeClr val="bg1"/>
                </a:solidFill>
              </a:rPr>
              <a:t>|</a:t>
            </a:r>
            <a:r>
              <a:rPr lang="en-GB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Navigating the Archive City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62172" y="0"/>
            <a:ext cx="4581828" cy="2561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GB" dirty="0" smtClean="0">
                <a:solidFill>
                  <a:schemeClr val="bg1"/>
                </a:solidFill>
              </a:rPr>
              <a:t>Archive cities </a:t>
            </a:r>
            <a:r>
              <a:rPr lang="en-GB" i="1" dirty="0" smtClean="0">
                <a:solidFill>
                  <a:schemeClr val="bg1"/>
                </a:solidFill>
              </a:rPr>
              <a:t>in practice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62172" y="3352800"/>
            <a:ext cx="4581828" cy="350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lang="en-GB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dirty="0" smtClean="0">
                <a:solidFill>
                  <a:schemeClr val="bg1"/>
                </a:solidFill>
              </a:rPr>
              <a:t>Archive City I : </a:t>
            </a:r>
            <a:r>
              <a:rPr lang="en-GB" i="1" dirty="0" smtClean="0">
                <a:solidFill>
                  <a:schemeClr val="bg1"/>
                </a:solidFill>
              </a:rPr>
              <a:t>Liverpool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Archive City II : </a:t>
            </a:r>
            <a:r>
              <a:rPr lang="en-GB" i="1" dirty="0" smtClean="0">
                <a:solidFill>
                  <a:schemeClr val="bg1"/>
                </a:solidFill>
              </a:rPr>
              <a:t>Bologna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0"/>
            <a:ext cx="4581828" cy="256130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city in film?</a:t>
            </a:r>
          </a:p>
          <a:p>
            <a:pPr marL="354013">
              <a:spcBef>
                <a:spcPct val="20000"/>
              </a:spcBef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>
              <a:spcBef>
                <a:spcPct val="20000"/>
              </a:spcBef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Rethinking archival film practices through the prism of spatiality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3352800"/>
            <a:ext cx="4581828" cy="35052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kumimoji="0" lang="en-GB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efining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/ </a:t>
            </a:r>
            <a:r>
              <a:rPr kumimoji="0" lang="en-GB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Mapping / </a:t>
            </a:r>
            <a:r>
              <a:rPr kumimoji="0" lang="en-GB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-locating </a:t>
            </a: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object of study</a:t>
            </a: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Epistemological (re)framing</a:t>
            </a: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20000"/>
              </a:spcBef>
              <a:tabLst>
                <a:tab pos="176213" algn="l"/>
              </a:tabLst>
            </a:pP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000" baseline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066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49684"/>
            <a:ext cx="6019800" cy="47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893064"/>
            <a:ext cx="7848601" cy="596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65728"/>
            <a:ext cx="5210175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835740"/>
            <a:ext cx="9153685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53686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838200"/>
            <a:ext cx="9153685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2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ARCHIVE CITY II: </a:t>
            </a:r>
            <a:r>
              <a:rPr lang="en-GB" sz="2400" i="1" dirty="0" smtClean="0"/>
              <a:t>BOLOGNA</a:t>
            </a:r>
            <a:endParaRPr lang="en-GB" sz="2400" i="1" dirty="0"/>
          </a:p>
        </p:txBody>
      </p:sp>
      <p:pic>
        <p:nvPicPr>
          <p:cNvPr id="6" name="Picture 5" descr="CinematicBolog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838200"/>
            <a:ext cx="4572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42260"/>
            <a:ext cx="7772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ARCHIVE CITY II: 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BOLOGNA</a:t>
            </a:r>
          </a:p>
          <a:p>
            <a:endParaRPr lang="en-GB" sz="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400" i="1" dirty="0" smtClean="0"/>
              <a:t>Cinematic Bologna</a:t>
            </a:r>
            <a:r>
              <a:rPr lang="en-GB" sz="1400" dirty="0" smtClean="0"/>
              <a:t> was an exhibition and series of workshops held at the Urban Centre located in the </a:t>
            </a:r>
            <a:r>
              <a:rPr lang="en-GB" sz="1400" dirty="0" err="1" smtClean="0"/>
              <a:t>Salaborsa</a:t>
            </a:r>
            <a:r>
              <a:rPr lang="en-GB" sz="1400" dirty="0" smtClean="0"/>
              <a:t> in Bologna city centre between November 2012 and January 2013. </a:t>
            </a:r>
          </a:p>
          <a:p>
            <a:endParaRPr lang="en-GB" sz="1400" dirty="0" smtClean="0"/>
          </a:p>
          <a:p>
            <a:r>
              <a:rPr lang="en-GB" sz="1400" dirty="0" smtClean="0"/>
              <a:t>Drawing on a wide range of amateur films shot in Bologna from 1950 to 1980, the exhibition was organised by </a:t>
            </a:r>
            <a:r>
              <a:rPr lang="en-GB" sz="1400" dirty="0" err="1" smtClean="0"/>
              <a:t>Associazione</a:t>
            </a:r>
            <a:r>
              <a:rPr lang="en-GB" sz="1400" dirty="0" smtClean="0"/>
              <a:t> Home Movies, the National Family Film Archive, also based in the city. </a:t>
            </a:r>
          </a:p>
          <a:p>
            <a:endParaRPr lang="en-GB" sz="1400" dirty="0" smtClean="0"/>
          </a:p>
          <a:p>
            <a:r>
              <a:rPr lang="en-GB" sz="1400" dirty="0" smtClean="0"/>
              <a:t>The archive was founded in 2002 by Paolo </a:t>
            </a:r>
            <a:r>
              <a:rPr lang="en-GB" sz="1400" dirty="0" err="1" smtClean="0"/>
              <a:t>Simoni</a:t>
            </a:r>
            <a:r>
              <a:rPr lang="en-GB" sz="1400" dirty="0" smtClean="0"/>
              <a:t> and </a:t>
            </a:r>
            <a:r>
              <a:rPr lang="en-GB" sz="1400" dirty="0" err="1" smtClean="0"/>
              <a:t>Karianne</a:t>
            </a:r>
            <a:r>
              <a:rPr lang="en-GB" sz="1400" dirty="0" smtClean="0"/>
              <a:t> </a:t>
            </a:r>
            <a:r>
              <a:rPr lang="en-GB" sz="1400" dirty="0" err="1" smtClean="0"/>
              <a:t>Fiorini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r>
              <a:rPr lang="en-GB" sz="1400" dirty="0" smtClean="0"/>
              <a:t>Home Movies has built up a collection of some 16,000 family films/home movies on a range of small-gauge formats, establishing Italy’s de facto national amateur film archive and one of the largest collections anywhere dedicated to the recovery, conservation and enhancement of a nation’s amateur film heritage.</a:t>
            </a:r>
          </a:p>
          <a:p>
            <a:r>
              <a:rPr lang="en-GB" sz="1400" dirty="0" smtClean="0"/>
              <a:t>	</a:t>
            </a:r>
          </a:p>
          <a:p>
            <a:r>
              <a:rPr lang="en-GB" sz="1400" dirty="0" smtClean="0"/>
              <a:t>Framed exclusively through the lens of amateur film, </a:t>
            </a:r>
            <a:r>
              <a:rPr lang="en-GB" sz="1400" i="1" dirty="0" smtClean="0"/>
              <a:t>Cinematic Bologna</a:t>
            </a:r>
            <a:r>
              <a:rPr lang="en-GB" sz="1400" dirty="0" smtClean="0"/>
              <a:t> spans three decades of films depict scenes of everyday life in and around the city. </a:t>
            </a:r>
            <a:endParaRPr lang="en-GB" sz="800" i="1" dirty="0" smtClean="0"/>
          </a:p>
          <a:p>
            <a:endParaRPr lang="en-GB" sz="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1160208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http://www.memoriadelleimmagini.it/homemovies/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SC097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8200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SC097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SC096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8200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88184"/>
            <a:ext cx="800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Reel </a:t>
            </a:r>
            <a:r>
              <a:rPr lang="en-GB" sz="2400" dirty="0" err="1" smtClean="0"/>
              <a:t>vs</a:t>
            </a:r>
            <a:r>
              <a:rPr lang="en-GB" sz="2400" dirty="0" smtClean="0"/>
              <a:t> real?  </a:t>
            </a:r>
            <a:r>
              <a:rPr lang="en-GB" sz="2000" dirty="0" smtClean="0"/>
              <a:t>(....</a:t>
            </a:r>
            <a:r>
              <a:rPr lang="en-GB" sz="2000" i="1" dirty="0" smtClean="0"/>
              <a:t>really</a:t>
            </a:r>
            <a:r>
              <a:rPr lang="en-GB" sz="2000" dirty="0" smtClean="0"/>
              <a:t>?)</a:t>
            </a:r>
          </a:p>
          <a:p>
            <a:endParaRPr lang="en-GB" sz="2400" dirty="0" smtClean="0"/>
          </a:p>
          <a:p>
            <a:r>
              <a:rPr lang="en-GB" sz="2000" dirty="0" smtClean="0"/>
              <a:t>Are ‘reel’ geographies of film any less real than ‘real’ geographies of film?</a:t>
            </a:r>
          </a:p>
          <a:p>
            <a:endParaRPr lang="en-GB" sz="2000" dirty="0" smtClean="0"/>
          </a:p>
          <a:p>
            <a:r>
              <a:rPr lang="en-GB" sz="2000" dirty="0" smtClean="0"/>
              <a:t>Realism describes ‘a mobility that moves…from cultural text to lived actuality and back again. Realism is the convergence of the textual and actual’ (Ben Highmore, </a:t>
            </a:r>
            <a:r>
              <a:rPr lang="en-GB" sz="2000" i="1" dirty="0" smtClean="0"/>
              <a:t>Cityscapes</a:t>
            </a:r>
            <a:r>
              <a:rPr lang="en-GB" sz="2000" dirty="0" smtClean="0"/>
              <a:t>, 2005: 22). </a:t>
            </a:r>
          </a:p>
          <a:p>
            <a:endParaRPr lang="en-GB" sz="2000" dirty="0" smtClean="0"/>
          </a:p>
          <a:p>
            <a:endParaRPr lang="en-GB" sz="2000" i="1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oja_spati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251" y="3820267"/>
            <a:ext cx="2621549" cy="25952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281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Spatial Dialectics (source: </a:t>
            </a:r>
            <a:r>
              <a:rPr lang="en-GB" sz="1400" dirty="0" err="1"/>
              <a:t>Soja</a:t>
            </a:r>
            <a:r>
              <a:rPr lang="en-GB" sz="1400" dirty="0"/>
              <a:t> 1996)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63927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Social and cultural </a:t>
            </a:r>
            <a:r>
              <a:rPr lang="en-GB" i="1" dirty="0" smtClean="0"/>
              <a:t>production</a:t>
            </a:r>
            <a:r>
              <a:rPr lang="en-GB" dirty="0" smtClean="0"/>
              <a:t> of space (Lefebvre)</a:t>
            </a:r>
          </a:p>
          <a:p>
            <a:endParaRPr lang="en-GB" dirty="0" smtClean="0"/>
          </a:p>
          <a:p>
            <a:r>
              <a:rPr lang="en-GB" dirty="0" smtClean="0"/>
              <a:t>Space open and </a:t>
            </a:r>
            <a:r>
              <a:rPr lang="en-GB" i="1" dirty="0" smtClean="0"/>
              <a:t>relational </a:t>
            </a:r>
            <a:r>
              <a:rPr lang="en-GB" dirty="0" smtClean="0"/>
              <a:t>(Massey)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097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8200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4267200" cy="5715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  <a:p>
            <a:endParaRPr lang="en-GB" sz="105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GB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Locating the city in film:</a:t>
            </a:r>
          </a:p>
          <a:p>
            <a:pPr algn="l"/>
            <a:endParaRPr lang="en-GB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about locating – or dislocating – oneself in or across </a:t>
            </a:r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disciplinary</a:t>
            </a:r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spaces.</a:t>
            </a:r>
          </a:p>
          <a:p>
            <a:pPr algn="l"/>
            <a:endParaRPr lang="en-GB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about locating and bringing into play the multiple spatialities that constellate around the city and the moving image. </a:t>
            </a:r>
          </a:p>
          <a:p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l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about redefining or ‘re-mapping’ what it is we might understand by the term archive – archival practices through the prism of </a:t>
            </a:r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spatiality.</a:t>
            </a:r>
          </a:p>
          <a:p>
            <a:pPr algn="l"/>
            <a:endParaRPr lang="en-GB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about rethinking the scope and range of what archival film practices are or could be.</a:t>
            </a:r>
          </a:p>
          <a:p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-  -</a:t>
            </a:r>
          </a:p>
          <a:p>
            <a:pPr algn="l"/>
            <a:endParaRPr lang="en-GB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Towards a ‘new empiricism’? (Roberts and Hallam 2014)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Locating_mov_image_cover (without title).jpg"/>
          <p:cNvPicPr>
            <a:picLocks noChangeAspect="1"/>
          </p:cNvPicPr>
          <p:nvPr/>
        </p:nvPicPr>
        <p:blipFill>
          <a:blip r:embed="rId3" cstate="email">
            <a:lum bright="22000"/>
          </a:blip>
          <a:stretch>
            <a:fillRect/>
          </a:stretch>
        </p:blipFill>
        <p:spPr>
          <a:xfrm>
            <a:off x="4563771" y="0"/>
            <a:ext cx="458022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732" y="0"/>
            <a:ext cx="9174480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ng Moving Image cov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282800"/>
            <a:ext cx="1726272" cy="2592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Picture 2" descr="FilmMobilityUrbanSpace_Book Cov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1282800"/>
            <a:ext cx="1727512" cy="25908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170" name="Picture 2" descr="C:\Users\Les\Documents\City in Film update 2013\CiF website 2013\Publications page\Mapping Cultures 2012 cov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102200"/>
            <a:ext cx="1676400" cy="25272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171" name="Picture 3" descr="C:\Users\Les\Documents\POPID\Admin, misc\Staff profile\Urban Projections 2010 cov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4178400"/>
            <a:ext cx="1806752" cy="25272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5732" y="0"/>
            <a:ext cx="9174480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9244" y="194353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Locating the Moving Image:</a:t>
            </a:r>
          </a:p>
          <a:p>
            <a:r>
              <a:rPr lang="en-GB" sz="1200" i="1" dirty="0" smtClean="0"/>
              <a:t>New Approaches to Film and Place</a:t>
            </a:r>
          </a:p>
          <a:p>
            <a:endParaRPr lang="en-GB" sz="1200" dirty="0" smtClean="0"/>
          </a:p>
          <a:p>
            <a:r>
              <a:rPr lang="en-GB" sz="1200" dirty="0" smtClean="0"/>
              <a:t>Julia Hallam &amp; Les Roberts (</a:t>
            </a:r>
            <a:r>
              <a:rPr lang="en-GB" sz="1200" dirty="0" err="1" smtClean="0"/>
              <a:t>eds</a:t>
            </a:r>
            <a:r>
              <a:rPr lang="en-GB" sz="1200" dirty="0" smtClean="0"/>
              <a:t>)</a:t>
            </a:r>
          </a:p>
          <a:p>
            <a:r>
              <a:rPr lang="en-GB" sz="1200" dirty="0" smtClean="0"/>
              <a:t> 2014</a:t>
            </a:r>
          </a:p>
          <a:p>
            <a:endParaRPr lang="en-GB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00806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Film, Mobility and Urban Space: </a:t>
            </a:r>
          </a:p>
          <a:p>
            <a:r>
              <a:rPr lang="en-GB" sz="1200" i="1" dirty="0" smtClean="0"/>
              <a:t>A Cinematic Geography of Liverpool </a:t>
            </a:r>
          </a:p>
          <a:p>
            <a:r>
              <a:rPr lang="en-GB" sz="1200" dirty="0" smtClean="0"/>
              <a:t>Les Roberts 2012</a:t>
            </a:r>
          </a:p>
          <a:p>
            <a:endParaRPr lang="en-GB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97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Mapping Cultures:</a:t>
            </a:r>
          </a:p>
          <a:p>
            <a:r>
              <a:rPr lang="en-GB" sz="1200" i="1" dirty="0" smtClean="0"/>
              <a:t>Place, Practice, Performance</a:t>
            </a:r>
          </a:p>
          <a:p>
            <a:endParaRPr lang="en-GB" sz="1200" dirty="0" smtClean="0"/>
          </a:p>
          <a:p>
            <a:r>
              <a:rPr lang="en-GB" sz="1200" dirty="0" smtClean="0"/>
              <a:t>Les Roberts (</a:t>
            </a:r>
            <a:r>
              <a:rPr lang="en-GB" sz="1200" dirty="0" err="1" smtClean="0"/>
              <a:t>ed</a:t>
            </a:r>
            <a:r>
              <a:rPr lang="en-GB" sz="1200" dirty="0" smtClean="0"/>
              <a:t>) 2012</a:t>
            </a:r>
          </a:p>
          <a:p>
            <a:endParaRPr lang="en-GB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99153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The City and the Moving Image: Urban Projections</a:t>
            </a:r>
          </a:p>
          <a:p>
            <a:endParaRPr lang="en-GB" sz="1200" dirty="0" smtClean="0"/>
          </a:p>
          <a:p>
            <a:r>
              <a:rPr lang="en-GB" sz="1200" dirty="0" smtClean="0"/>
              <a:t>Richard </a:t>
            </a:r>
            <a:r>
              <a:rPr lang="en-GB" sz="1200" dirty="0" err="1" smtClean="0"/>
              <a:t>Koeck</a:t>
            </a:r>
            <a:r>
              <a:rPr lang="en-GB" sz="1200" dirty="0" smtClean="0"/>
              <a:t> &amp; Les Roberts (</a:t>
            </a:r>
            <a:r>
              <a:rPr lang="en-GB" sz="1200" dirty="0" err="1" smtClean="0"/>
              <a:t>eds</a:t>
            </a:r>
            <a:r>
              <a:rPr lang="en-GB" sz="1200" dirty="0" smtClean="0"/>
              <a:t>) 2012</a:t>
            </a:r>
          </a:p>
          <a:p>
            <a:endParaRPr lang="en-GB" sz="1200" i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637504" y="899652"/>
            <a:ext cx="3886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www.liminoids.com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8184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So where </a:t>
            </a:r>
            <a:r>
              <a:rPr lang="en-GB" sz="3200" i="1" dirty="0" smtClean="0"/>
              <a:t>is</a:t>
            </a:r>
            <a:r>
              <a:rPr lang="en-GB" sz="3200" dirty="0" smtClean="0"/>
              <a:t> the city in film?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lnSpc>
                <a:spcPct val="150000"/>
              </a:lnSpc>
              <a:tabLst>
                <a:tab pos="1976438" algn="l"/>
              </a:tabLst>
            </a:pPr>
            <a:r>
              <a:rPr lang="en-GB" sz="2400" dirty="0" smtClean="0"/>
              <a:t>What </a:t>
            </a:r>
            <a:r>
              <a:rPr lang="en-GB" sz="2400" i="1" dirty="0" smtClean="0"/>
              <a:t>exactly </a:t>
            </a:r>
            <a:r>
              <a:rPr lang="en-GB" sz="2400" dirty="0" smtClean="0"/>
              <a:t>is 	           	cinematic geography?</a:t>
            </a:r>
          </a:p>
          <a:p>
            <a:pPr>
              <a:lnSpc>
                <a:spcPct val="150000"/>
              </a:lnSpc>
              <a:tabLst>
                <a:tab pos="1976438" algn="l"/>
              </a:tabLst>
            </a:pPr>
            <a:r>
              <a:rPr lang="en-GB" sz="2400" i="1" dirty="0" smtClean="0"/>
              <a:t>		</a:t>
            </a:r>
            <a:r>
              <a:rPr lang="en-GB" sz="2400" dirty="0" smtClean="0"/>
              <a:t>cinematic cartography?</a:t>
            </a:r>
          </a:p>
          <a:p>
            <a:pPr>
              <a:lnSpc>
                <a:spcPct val="150000"/>
              </a:lnSpc>
              <a:tabLst>
                <a:tab pos="1976438" algn="l"/>
              </a:tabLst>
            </a:pPr>
            <a:r>
              <a:rPr lang="en-GB" sz="2400" dirty="0" smtClean="0"/>
              <a:t>		cinematic archaeology?</a:t>
            </a:r>
          </a:p>
          <a:p>
            <a:endParaRPr lang="en-GB" sz="2000" dirty="0" smtClean="0"/>
          </a:p>
          <a:p>
            <a:endParaRPr lang="en-GB" sz="2000" i="1" dirty="0" smtClean="0"/>
          </a:p>
          <a:p>
            <a:pPr algn="ctr"/>
            <a:r>
              <a:rPr lang="en-GB" dirty="0" smtClean="0"/>
              <a:t>‘the cautious probing of the spade in the dark loam’ of urban archival space </a:t>
            </a:r>
          </a:p>
          <a:p>
            <a:pPr algn="ctr"/>
            <a:r>
              <a:rPr lang="en-GB" dirty="0" smtClean="0"/>
              <a:t>(Walter Benjamin, 1999: 576)</a:t>
            </a:r>
            <a:r>
              <a:rPr lang="en-GB" i="1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dirty="0" smtClean="0"/>
              <a:t>‘the field of cultural studies is riddled with the idea of “mapping”’ </a:t>
            </a:r>
          </a:p>
          <a:p>
            <a:pPr algn="ctr"/>
            <a:r>
              <a:rPr lang="en-GB" dirty="0" smtClean="0"/>
              <a:t>(Tom Conley, 2009: 131).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782431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SURVEYING</a:t>
            </a:r>
          </a:p>
          <a:p>
            <a:r>
              <a:rPr lang="en-GB" sz="2800" i="1" dirty="0" smtClean="0"/>
              <a:t>NAVIGATING</a:t>
            </a:r>
          </a:p>
          <a:p>
            <a:r>
              <a:rPr lang="en-GB" sz="2800" i="1" dirty="0" smtClean="0"/>
              <a:t>MAPPING</a:t>
            </a:r>
          </a:p>
          <a:p>
            <a:r>
              <a:rPr lang="en-GB" sz="2800" i="1" dirty="0" smtClean="0"/>
              <a:t>EXCAVATING</a:t>
            </a:r>
          </a:p>
          <a:p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704" y="277097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1976438" algn="l"/>
              </a:tabLst>
            </a:pPr>
            <a:r>
              <a:rPr lang="en-GB" sz="2400" dirty="0" smtClean="0">
                <a:solidFill>
                  <a:prstClr val="black"/>
                </a:solidFill>
              </a:rPr>
              <a:t>	urban</a:t>
            </a:r>
          </a:p>
          <a:p>
            <a:pPr lvl="0">
              <a:lnSpc>
                <a:spcPct val="150000"/>
              </a:lnSpc>
              <a:tabLst>
                <a:tab pos="1976438" algn="l"/>
              </a:tabLst>
            </a:pPr>
            <a:r>
              <a:rPr lang="en-GB" sz="2400" i="1" dirty="0" smtClean="0">
                <a:solidFill>
                  <a:prstClr val="black"/>
                </a:solidFill>
              </a:rPr>
              <a:t>	</a:t>
            </a:r>
            <a:r>
              <a:rPr lang="en-GB" sz="2400" dirty="0" smtClean="0">
                <a:solidFill>
                  <a:prstClr val="black"/>
                </a:solidFill>
              </a:rPr>
              <a:t>urban</a:t>
            </a:r>
          </a:p>
          <a:p>
            <a:pPr lvl="0">
              <a:lnSpc>
                <a:spcPct val="150000"/>
              </a:lnSpc>
              <a:tabLst>
                <a:tab pos="1976438" algn="l"/>
              </a:tabLst>
            </a:pPr>
            <a:r>
              <a:rPr lang="en-GB" sz="2400" dirty="0" smtClean="0">
                <a:solidFill>
                  <a:prstClr val="black"/>
                </a:solidFill>
              </a:rPr>
              <a:t>	urban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011734"/>
            <a:ext cx="7315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Archive City</a:t>
            </a:r>
          </a:p>
          <a:p>
            <a:pPr algn="ctr"/>
            <a:endParaRPr lang="en-GB" sz="1600" dirty="0" smtClean="0"/>
          </a:p>
          <a:p>
            <a:r>
              <a:rPr lang="en-GB" sz="1600" dirty="0" smtClean="0"/>
              <a:t>Metaphor of the ‘city as archive’</a:t>
            </a:r>
          </a:p>
          <a:p>
            <a:endParaRPr lang="en-GB" sz="1600" dirty="0" smtClean="0"/>
          </a:p>
          <a:p>
            <a:r>
              <a:rPr lang="en-GB" sz="1600" dirty="0" smtClean="0"/>
              <a:t>Michael </a:t>
            </a:r>
            <a:r>
              <a:rPr lang="en-GB" sz="1600" dirty="0" err="1" smtClean="0"/>
              <a:t>Sheringham</a:t>
            </a:r>
            <a:r>
              <a:rPr lang="en-GB" sz="1600" dirty="0" smtClean="0"/>
              <a:t> – rethink the city as a library: ‘an aggregation of reading material’  </a:t>
            </a:r>
          </a:p>
          <a:p>
            <a:endParaRPr lang="en-GB" sz="1600" dirty="0" smtClean="0"/>
          </a:p>
          <a:p>
            <a:r>
              <a:rPr lang="en-GB" sz="1600" dirty="0" smtClean="0"/>
              <a:t>‘....the archival, in its materiality, its </a:t>
            </a:r>
            <a:r>
              <a:rPr lang="en-GB" sz="1600" dirty="0" err="1" smtClean="0"/>
              <a:t>layeredness</a:t>
            </a:r>
            <a:r>
              <a:rPr lang="en-GB" sz="1600" dirty="0" smtClean="0"/>
              <a:t>, its endless transformations, is a dimension that cities have in common, and that we access by consenting to let go of our familiar reference points in personal and collective time and space’ (</a:t>
            </a:r>
            <a:r>
              <a:rPr lang="en-GB" sz="1600" dirty="0" err="1" smtClean="0"/>
              <a:t>Sheringham</a:t>
            </a:r>
            <a:r>
              <a:rPr lang="en-GB" sz="1600" dirty="0" smtClean="0"/>
              <a:t> in Beaumont and Dart, </a:t>
            </a:r>
            <a:r>
              <a:rPr lang="en-GB" sz="1600" i="1" dirty="0" smtClean="0"/>
              <a:t>Restless Cities</a:t>
            </a:r>
            <a:r>
              <a:rPr lang="en-GB" sz="1600" dirty="0" smtClean="0"/>
              <a:t>, 2010: 12, 14). </a:t>
            </a:r>
          </a:p>
          <a:p>
            <a:endParaRPr lang="en-GB" sz="1600" dirty="0" smtClean="0"/>
          </a:p>
          <a:p>
            <a:r>
              <a:rPr lang="en-GB" sz="1600" dirty="0" smtClean="0"/>
              <a:t>The archive city refers to both the city excavated from forms of archival imagery – the city ‘in’ the archive – and the idea of the city itself ‘as’ an archive: a space of everyday habiting  and memory.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Historiographically</a:t>
            </a:r>
            <a:r>
              <a:rPr lang="en-GB" sz="1600" dirty="0" smtClean="0"/>
              <a:t>, the metaphor of the archive shifts the temporal cartography of the city in film away from a surface </a:t>
            </a:r>
            <a:r>
              <a:rPr lang="en-GB" sz="1600" dirty="0" err="1" smtClean="0"/>
              <a:t>diachrony</a:t>
            </a:r>
            <a:r>
              <a:rPr lang="en-GB" sz="1600" dirty="0" smtClean="0"/>
              <a:t> of historical narrative towards temporal verticality and depth. </a:t>
            </a:r>
          </a:p>
          <a:p>
            <a:endParaRPr lang="en-GB" sz="1600" dirty="0" smtClean="0"/>
          </a:p>
          <a:p>
            <a:r>
              <a:rPr lang="en-GB" sz="1600" dirty="0" smtClean="0"/>
              <a:t>‘Deep memory’ / layering  / archaeologies of memory / GIS spatial logic</a:t>
            </a:r>
          </a:p>
          <a:p>
            <a:endParaRPr lang="en-GB" sz="1600" dirty="0" smtClean="0"/>
          </a:p>
          <a:p>
            <a:r>
              <a:rPr lang="en-GB" sz="1600" i="1" dirty="0" smtClean="0"/>
              <a:t>Mapping</a:t>
            </a:r>
            <a:r>
              <a:rPr lang="en-GB" sz="1600" dirty="0" smtClean="0"/>
              <a:t> </a:t>
            </a:r>
            <a:r>
              <a:rPr lang="en-GB" sz="1600" i="1" dirty="0" smtClean="0"/>
              <a:t>across</a:t>
            </a:r>
            <a:r>
              <a:rPr lang="en-GB" sz="1600" dirty="0" smtClean="0"/>
              <a:t> spatialities of film, place and memory.</a:t>
            </a:r>
            <a:endParaRPr lang="en-GB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88184"/>
            <a:ext cx="8077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Where is </a:t>
            </a:r>
            <a:r>
              <a:rPr lang="en-GB" sz="3200" i="1" dirty="0" smtClean="0"/>
              <a:t>this</a:t>
            </a:r>
            <a:r>
              <a:rPr lang="en-GB" sz="3200" dirty="0" smtClean="0"/>
              <a:t> city in film?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2000" b="1" i="1" dirty="0" smtClean="0"/>
              <a:t>The Pool of Life</a:t>
            </a:r>
            <a:endParaRPr lang="en-GB" sz="2000" b="1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 ‘day in the life’ of Williamson Square in Liverpool city centre.</a:t>
            </a:r>
          </a:p>
          <a:p>
            <a:pPr algn="ctr"/>
            <a:r>
              <a:rPr lang="en-GB" dirty="0" smtClean="0"/>
              <a:t>(Angus </a:t>
            </a:r>
            <a:r>
              <a:rPr lang="en-GB" dirty="0" err="1" smtClean="0"/>
              <a:t>Tilston</a:t>
            </a:r>
            <a:r>
              <a:rPr lang="en-GB" dirty="0" smtClean="0"/>
              <a:t>, Swan Cine Club, 9.5mm, 1974-6)</a:t>
            </a: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r>
              <a:rPr lang="en-GB" dirty="0" smtClean="0">
                <a:hlinkClick r:id="rId2"/>
              </a:rPr>
              <a:t>https://www.youtube.com/watch?v=nYxStXl3wZU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sz="2400" dirty="0" smtClean="0"/>
          </a:p>
          <a:p>
            <a:pPr algn="ctr"/>
            <a:endParaRPr lang="en-GB" sz="3200" b="1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5" name="Picture 6" descr="PDVD_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3700" y="4100717"/>
            <a:ext cx="3276600" cy="2681083"/>
          </a:xfrm>
          <a:prstGeom prst="rect">
            <a:avLst/>
          </a:prstGeom>
          <a:noFill/>
          <a:ln w="25400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lliamson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8200"/>
            <a:ext cx="9144000" cy="6465165"/>
          </a:xfrm>
          <a:prstGeom prst="rect">
            <a:avLst/>
          </a:prstGeom>
        </p:spPr>
      </p:pic>
      <p:pic>
        <p:nvPicPr>
          <p:cNvPr id="6" name="Picture 5" descr="Williamson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50035"/>
            <a:ext cx="9144000" cy="6465165"/>
          </a:xfrm>
          <a:prstGeom prst="rect">
            <a:avLst/>
          </a:prstGeom>
        </p:spPr>
      </p:pic>
      <p:pic>
        <p:nvPicPr>
          <p:cNvPr id="7" name="Picture 6" descr="Williamson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838200"/>
            <a:ext cx="9144000" cy="6465165"/>
          </a:xfrm>
          <a:prstGeom prst="rect">
            <a:avLst/>
          </a:prstGeom>
        </p:spPr>
      </p:pic>
      <p:pic>
        <p:nvPicPr>
          <p:cNvPr id="8" name="Picture 7" descr="Williamson4.jpg"/>
          <p:cNvPicPr>
            <a:picLocks noChangeAspect="1"/>
          </p:cNvPicPr>
          <p:nvPr/>
        </p:nvPicPr>
        <p:blipFill>
          <a:blip r:embed="rId5"/>
          <a:srcRect l="3100" t="4469" r="3876" b="5244"/>
          <a:stretch>
            <a:fillRect/>
          </a:stretch>
        </p:blipFill>
        <p:spPr>
          <a:xfrm>
            <a:off x="0" y="838200"/>
            <a:ext cx="9144000" cy="662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971800"/>
            <a:ext cx="19812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Williamson Square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247900" y="3619500"/>
            <a:ext cx="1905000" cy="121920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6" descr="PDVD_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8800" y="896256"/>
            <a:ext cx="3467814" cy="2837544"/>
          </a:xfrm>
          <a:prstGeom prst="rect">
            <a:avLst/>
          </a:prstGeom>
          <a:noFill/>
          <a:ln w="25400">
            <a:noFill/>
          </a:ln>
          <a:effectLst>
            <a:outerShdw blurRad="50800" dist="152400" dir="2760000" algn="r" rotWithShape="0">
              <a:prstClr val="black">
                <a:alpha val="41000"/>
              </a:prst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V="1">
            <a:off x="2590800" y="2514600"/>
            <a:ext cx="4419600" cy="53340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90800" y="3200400"/>
            <a:ext cx="4724400" cy="266700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8382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838200"/>
            <a:ext cx="7391400" cy="599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58748" cy="838200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Locating the City in Film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|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Navigating the Archive 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1051</Words>
  <Application>Microsoft Office PowerPoint</Application>
  <PresentationFormat>On-screen Show (4:3)</PresentationFormat>
  <Paragraphs>224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    Locating the City in Film | Navigating the Archive City</vt:lpstr>
      <vt:lpstr>      Locating the City in Film | Navigating the Archive City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the City in Film | Navigating the ‘Archive City’</dc:title>
  <dc:creator>Les</dc:creator>
  <cp:lastModifiedBy>Les</cp:lastModifiedBy>
  <cp:revision>91</cp:revision>
  <dcterms:created xsi:type="dcterms:W3CDTF">2006-08-16T00:00:00Z</dcterms:created>
  <dcterms:modified xsi:type="dcterms:W3CDTF">2014-07-03T12:21:04Z</dcterms:modified>
</cp:coreProperties>
</file>