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42" r:id="rId3"/>
    <p:sldId id="346" r:id="rId4"/>
    <p:sldId id="347" r:id="rId5"/>
    <p:sldId id="348" r:id="rId6"/>
    <p:sldId id="343" r:id="rId7"/>
    <p:sldId id="352" r:id="rId8"/>
    <p:sldId id="354" r:id="rId9"/>
    <p:sldId id="350" r:id="rId10"/>
    <p:sldId id="357" r:id="rId11"/>
    <p:sldId id="366" r:id="rId12"/>
    <p:sldId id="356" r:id="rId13"/>
    <p:sldId id="358" r:id="rId14"/>
    <p:sldId id="359" r:id="rId15"/>
    <p:sldId id="360" r:id="rId16"/>
    <p:sldId id="318" r:id="rId17"/>
    <p:sldId id="361" r:id="rId18"/>
    <p:sldId id="344" r:id="rId19"/>
    <p:sldId id="367" r:id="rId20"/>
    <p:sldId id="368" r:id="rId21"/>
    <p:sldId id="372" r:id="rId22"/>
    <p:sldId id="364" r:id="rId23"/>
    <p:sldId id="365" r:id="rId24"/>
    <p:sldId id="369" r:id="rId25"/>
    <p:sldId id="345" r:id="rId26"/>
    <p:sldId id="362" r:id="rId27"/>
    <p:sldId id="363" r:id="rId28"/>
    <p:sldId id="373" r:id="rId29"/>
    <p:sldId id="306" r:id="rId30"/>
    <p:sldId id="374" r:id="rId31"/>
    <p:sldId id="326" r:id="rId32"/>
    <p:sldId id="375" r:id="rId33"/>
    <p:sldId id="376" r:id="rId34"/>
    <p:sldId id="377" r:id="rId35"/>
    <p:sldId id="379" r:id="rId36"/>
    <p:sldId id="380" r:id="rId37"/>
    <p:sldId id="3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6" autoAdjust="0"/>
    <p:restoredTop sz="96831" autoAdjust="0"/>
  </p:normalViewPr>
  <p:slideViewPr>
    <p:cSldViewPr>
      <p:cViewPr varScale="1">
        <p:scale>
          <a:sx n="64" d="100"/>
          <a:sy n="64" d="100"/>
        </p:scale>
        <p:origin x="-1224" y="-76"/>
      </p:cViewPr>
      <p:guideLst>
        <p:guide orient="horz" pos="2160"/>
        <p:guide pos="2880"/>
      </p:guideLst>
    </p:cSldViewPr>
  </p:slideViewPr>
  <p:outlineViewPr>
    <p:cViewPr>
      <p:scale>
        <a:sx n="33" d="100"/>
        <a:sy n="33" d="100"/>
      </p:scale>
      <p:origin x="0" y="606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67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112B7A-7606-46ED-A0FB-CA076DDA640D}" type="datetimeFigureOut">
              <a:rPr lang="en-US" smtClean="0"/>
              <a:pPr/>
              <a:t>3/28/2019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3A80A4-E79C-4EC1-BE86-577D88BF093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AB281-736C-4FB0-B4B8-CFC43C3BD060}" type="datetimeFigureOut">
              <a:rPr lang="en-US" smtClean="0"/>
              <a:pPr/>
              <a:t>3/28/2019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34B67-A53B-4BE5-A7D6-0D17363C44D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F9FDF3B-85BB-42AE-AF23-C17F98C3B07E}"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F9FDF3B-85BB-42AE-AF23-C17F98C3B07E}"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D34B67-A53B-4BE5-A7D6-0D17363C44D8}" type="slidenum">
              <a:rPr lang="en-GB" smtClean="0"/>
              <a:pPr/>
              <a:t>24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D34B67-A53B-4BE5-A7D6-0D17363C44D8}" type="slidenum">
              <a:rPr lang="en-GB" smtClean="0"/>
              <a:pPr/>
              <a:t>27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D34B67-A53B-4BE5-A7D6-0D17363C44D8}" type="slidenum">
              <a:rPr lang="en-GB" smtClean="0"/>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liverpool.ac.uk/communication-and-media/research/groups/cityfilm/m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liverpoolmuseums.org.uk/mol/visit/galleries/overhead/lumiere.aspx"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nwfa.mmu.ac.uk/mcrtimemachinev4.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dpi.com/journal/humanities/special_issues/spatial_bricolage" TargetMode="External"/><Relationship Id="rId2" Type="http://schemas.openxmlformats.org/officeDocument/2006/relationships/hyperlink" Target="http://www.mdpi.com/journal/humanities/special_issues/DeepMapping" TargetMode="External"/><Relationship Id="rId1" Type="http://schemas.openxmlformats.org/officeDocument/2006/relationships/slideLayout" Target="../slideLayouts/slideLayout7.xml"/><Relationship Id="rId4" Type="http://schemas.openxmlformats.org/officeDocument/2006/relationships/hyperlink" Target="http://iamhist.net/2017/05/archiveolog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liminoids.com/books/index.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liminoids.com/articles/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12" name="TextBox 11"/>
          <p:cNvSpPr txBox="1"/>
          <p:nvPr/>
        </p:nvSpPr>
        <p:spPr>
          <a:xfrm>
            <a:off x="4668748" y="1966317"/>
            <a:ext cx="4343400" cy="1477328"/>
          </a:xfrm>
          <a:prstGeom prst="rect">
            <a:avLst/>
          </a:prstGeom>
          <a:noFill/>
        </p:spPr>
        <p:txBody>
          <a:bodyPr wrap="square" rtlCol="0">
            <a:spAutoFit/>
          </a:bodyPr>
          <a:lstStyle/>
          <a:p>
            <a:pPr marL="719138" algn="r"/>
            <a:r>
              <a:rPr lang="en-GB" sz="1600" dirty="0" smtClean="0">
                <a:solidFill>
                  <a:schemeClr val="tx1">
                    <a:lumMod val="95000"/>
                  </a:schemeClr>
                </a:solidFill>
              </a:rPr>
              <a:t>Les Roberts</a:t>
            </a:r>
          </a:p>
          <a:p>
            <a:pPr marL="719138" algn="r"/>
            <a:r>
              <a:rPr lang="en-GB" sz="1600" dirty="0" smtClean="0">
                <a:solidFill>
                  <a:schemeClr val="tx1">
                    <a:lumMod val="95000"/>
                  </a:schemeClr>
                </a:solidFill>
              </a:rPr>
              <a:t>School of the Arts</a:t>
            </a:r>
          </a:p>
          <a:p>
            <a:pPr marL="719138" algn="r"/>
            <a:r>
              <a:rPr lang="en-GB" sz="1600" dirty="0" smtClean="0">
                <a:solidFill>
                  <a:schemeClr val="tx1">
                    <a:lumMod val="95000"/>
                  </a:schemeClr>
                </a:solidFill>
              </a:rPr>
              <a:t>University of Liverpool</a:t>
            </a:r>
          </a:p>
          <a:p>
            <a:endParaRPr lang="en-GB" sz="1200" dirty="0" smtClean="0"/>
          </a:p>
          <a:p>
            <a:pPr algn="r"/>
            <a:r>
              <a:rPr lang="en-GB" sz="1400" dirty="0" smtClean="0">
                <a:solidFill>
                  <a:schemeClr val="accent5">
                    <a:lumMod val="60000"/>
                    <a:lumOff val="40000"/>
                  </a:schemeClr>
                </a:solidFill>
              </a:rPr>
              <a:t>les.roberts@liverpool.ac.uk</a:t>
            </a:r>
          </a:p>
          <a:p>
            <a:pPr algn="r"/>
            <a:r>
              <a:rPr lang="en-GB" sz="1400" dirty="0" smtClean="0">
                <a:solidFill>
                  <a:schemeClr val="accent5">
                    <a:lumMod val="60000"/>
                    <a:lumOff val="40000"/>
                  </a:schemeClr>
                </a:solidFill>
              </a:rPr>
              <a:t>liminoids.com</a:t>
            </a:r>
            <a:endParaRPr lang="en-GB" sz="1400" dirty="0">
              <a:solidFill>
                <a:schemeClr val="accent5">
                  <a:lumMod val="60000"/>
                  <a:lumOff val="40000"/>
                </a:schemeClr>
              </a:solidFill>
            </a:endParaRPr>
          </a:p>
        </p:txBody>
      </p:sp>
      <p:sp>
        <p:nvSpPr>
          <p:cNvPr id="13" name="TextBox 12"/>
          <p:cNvSpPr txBox="1"/>
          <p:nvPr/>
        </p:nvSpPr>
        <p:spPr>
          <a:xfrm>
            <a:off x="4684644" y="3937121"/>
            <a:ext cx="4333461" cy="2671840"/>
          </a:xfrm>
          <a:prstGeom prst="rect">
            <a:avLst/>
          </a:prstGeom>
          <a:noFill/>
          <a:ln>
            <a:solidFill>
              <a:schemeClr val="tx1">
                <a:lumMod val="95000"/>
              </a:schemeClr>
            </a:solidFill>
          </a:ln>
        </p:spPr>
        <p:txBody>
          <a:bodyPr wrap="square" tIns="180000" bIns="180000" rtlCol="0">
            <a:spAutoFit/>
          </a:bodyPr>
          <a:lstStyle/>
          <a:p>
            <a:pPr marL="179388" indent="-179388">
              <a:lnSpc>
                <a:spcPts val="2000"/>
              </a:lnSpc>
              <a:buFont typeface="+mj-lt"/>
              <a:buAutoNum type="arabicPeriod"/>
            </a:pPr>
            <a:r>
              <a:rPr lang="en-GB" sz="1600" b="1" dirty="0" smtClean="0">
                <a:solidFill>
                  <a:schemeClr val="tx1">
                    <a:lumMod val="95000"/>
                  </a:schemeClr>
                </a:solidFill>
              </a:rPr>
              <a:t>THE ARCHIVE CITY</a:t>
            </a:r>
          </a:p>
          <a:p>
            <a:pPr marL="179388" indent="-179388">
              <a:lnSpc>
                <a:spcPts val="2000"/>
              </a:lnSpc>
              <a:buFont typeface="+mj-lt"/>
              <a:buAutoNum type="arabicPeriod"/>
            </a:pPr>
            <a:endParaRPr lang="en-GB" sz="1600" b="1" dirty="0" smtClean="0">
              <a:solidFill>
                <a:schemeClr val="tx1">
                  <a:lumMod val="95000"/>
                </a:schemeClr>
              </a:solidFill>
            </a:endParaRPr>
          </a:p>
          <a:p>
            <a:pPr marL="179388" indent="-179388">
              <a:lnSpc>
                <a:spcPts val="2000"/>
              </a:lnSpc>
              <a:buFont typeface="+mj-lt"/>
              <a:buAutoNum type="arabicPeriod"/>
            </a:pPr>
            <a:r>
              <a:rPr lang="en-GB" sz="1600" b="1" dirty="0" smtClean="0">
                <a:solidFill>
                  <a:schemeClr val="tx1">
                    <a:lumMod val="95000"/>
                  </a:schemeClr>
                </a:solidFill>
              </a:rPr>
              <a:t>LOCATING THE ARCHIVE CITY</a:t>
            </a:r>
          </a:p>
          <a:p>
            <a:pPr marL="179388" indent="-179388">
              <a:lnSpc>
                <a:spcPts val="2000"/>
              </a:lnSpc>
              <a:buFont typeface="+mj-lt"/>
              <a:buAutoNum type="arabicPeriod"/>
            </a:pPr>
            <a:endParaRPr lang="en-GB" sz="1600" b="1" dirty="0" smtClean="0">
              <a:solidFill>
                <a:schemeClr val="tx1">
                  <a:lumMod val="95000"/>
                </a:schemeClr>
              </a:solidFill>
            </a:endParaRPr>
          </a:p>
          <a:p>
            <a:pPr marL="179388" indent="-179388">
              <a:lnSpc>
                <a:spcPts val="2000"/>
              </a:lnSpc>
              <a:buFont typeface="+mj-lt"/>
              <a:buAutoNum type="arabicPeriod"/>
            </a:pPr>
            <a:r>
              <a:rPr lang="en-GB" sz="1600" b="1" dirty="0" smtClean="0">
                <a:solidFill>
                  <a:schemeClr val="tx1">
                    <a:lumMod val="95000"/>
                  </a:schemeClr>
                </a:solidFill>
              </a:rPr>
              <a:t>SPATIAL HUMANITIES &amp; THE ARCHIVE CITY</a:t>
            </a:r>
          </a:p>
          <a:p>
            <a:pPr marL="179388" indent="-179388">
              <a:lnSpc>
                <a:spcPts val="2000"/>
              </a:lnSpc>
              <a:buFont typeface="+mj-lt"/>
              <a:buAutoNum type="arabicPeriod"/>
            </a:pPr>
            <a:endParaRPr lang="en-GB" sz="1600" b="1" dirty="0" smtClean="0">
              <a:solidFill>
                <a:schemeClr val="tx1">
                  <a:lumMod val="95000"/>
                </a:schemeClr>
              </a:solidFill>
            </a:endParaRPr>
          </a:p>
          <a:p>
            <a:pPr marL="179388" indent="-179388">
              <a:lnSpc>
                <a:spcPts val="2000"/>
              </a:lnSpc>
              <a:buFont typeface="+mj-lt"/>
              <a:buAutoNum type="arabicPeriod"/>
            </a:pPr>
            <a:r>
              <a:rPr lang="en-GB" sz="1600" b="1" dirty="0" smtClean="0">
                <a:solidFill>
                  <a:schemeClr val="tx1">
                    <a:lumMod val="95000"/>
                  </a:schemeClr>
                </a:solidFill>
              </a:rPr>
              <a:t>SPATIAL ANTHROPOLOGY &amp; THE ARCHIVE CITY</a:t>
            </a:r>
          </a:p>
          <a:p>
            <a:pPr marL="179388" indent="-179388">
              <a:lnSpc>
                <a:spcPts val="2000"/>
              </a:lnSpc>
              <a:buFont typeface="+mj-lt"/>
              <a:buAutoNum type="arabicPeriod"/>
            </a:pPr>
            <a:endParaRPr lang="en-GB" sz="1600" b="1" dirty="0" smtClean="0">
              <a:solidFill>
                <a:schemeClr val="tx1">
                  <a:lumMod val="95000"/>
                </a:schemeClr>
              </a:solidFill>
            </a:endParaRPr>
          </a:p>
          <a:p>
            <a:pPr marL="179388" indent="-179388">
              <a:lnSpc>
                <a:spcPts val="2000"/>
              </a:lnSpc>
              <a:buFont typeface="+mj-lt"/>
              <a:buAutoNum type="arabicPeriod"/>
            </a:pPr>
            <a:r>
              <a:rPr lang="en-GB" sz="1600" b="1" dirty="0" smtClean="0">
                <a:solidFill>
                  <a:schemeClr val="tx1">
                    <a:lumMod val="95000"/>
                  </a:schemeClr>
                </a:solidFill>
              </a:rPr>
              <a:t>NETWORKING THE ARCHIVE CITY</a:t>
            </a:r>
          </a:p>
        </p:txBody>
      </p:sp>
      <p:sp>
        <p:nvSpPr>
          <p:cNvPr id="6" name="TextBox 5"/>
          <p:cNvSpPr txBox="1"/>
          <p:nvPr/>
        </p:nvSpPr>
        <p:spPr>
          <a:xfrm>
            <a:off x="4689764" y="203353"/>
            <a:ext cx="4336472" cy="1154162"/>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SPATIAL ANTHROPOLOGY AND THE ARCHIVE CITY: LOCATING URBAN CULTURAL MEMORY</a:t>
            </a:r>
            <a:endParaRPr lang="en-GB" sz="2300" b="1" spc="15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61210" y="1582272"/>
            <a:ext cx="4343400" cy="5275728"/>
          </a:xfrm>
          <a:prstGeom prst="rect">
            <a:avLst/>
          </a:prstGeom>
          <a:noFill/>
          <a:ln w="9525">
            <a:solidFill>
              <a:schemeClr val="tx1">
                <a:lumMod val="75000"/>
                <a:lumOff val="25000"/>
              </a:schemeClr>
            </a:solid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4495800" y="1580322"/>
            <a:ext cx="4526280" cy="5277678"/>
          </a:xfrm>
          <a:prstGeom prst="rect">
            <a:avLst/>
          </a:prstGeom>
          <a:noFill/>
          <a:ln w="9525">
            <a:solidFill>
              <a:schemeClr val="tx1">
                <a:lumMod val="75000"/>
                <a:lumOff val="25000"/>
              </a:schemeClr>
            </a:solidFill>
            <a:miter lim="800000"/>
            <a:headEnd/>
            <a:tailEnd/>
          </a:ln>
          <a:effectLst/>
        </p:spPr>
      </p:pic>
      <p:sp>
        <p:nvSpPr>
          <p:cNvPr id="7" name="TextBox 6"/>
          <p:cNvSpPr txBox="1"/>
          <p:nvPr/>
        </p:nvSpPr>
        <p:spPr>
          <a:xfrm>
            <a:off x="6477000" y="4555434"/>
            <a:ext cx="2438400" cy="738664"/>
          </a:xfrm>
          <a:prstGeom prst="rect">
            <a:avLst/>
          </a:prstGeom>
          <a:solidFill>
            <a:schemeClr val="accent6">
              <a:lumMod val="75000"/>
            </a:schemeClr>
          </a:solidFill>
          <a:ln>
            <a:noFill/>
          </a:ln>
          <a:effectLst>
            <a:outerShdw blurRad="101600" dist="139700" dir="8520000" algn="br" rotWithShape="0">
              <a:prstClr val="black">
                <a:alpha val="40000"/>
              </a:prstClr>
            </a:outerShdw>
          </a:effectLst>
        </p:spPr>
        <p:txBody>
          <a:bodyPr wrap="square" rtlCol="0">
            <a:spAutoFit/>
          </a:bodyPr>
          <a:lstStyle/>
          <a:p>
            <a:pPr algn="just"/>
            <a:r>
              <a:rPr lang="en-GB" sz="1400" dirty="0" smtClean="0"/>
              <a:t>Search results page [Variables: </a:t>
            </a:r>
            <a:r>
              <a:rPr lang="en-GB" sz="1400" i="1" dirty="0" smtClean="0"/>
              <a:t>Spatial Usage = ‘Everyday Life’  + Decade = ‘1970s’]</a:t>
            </a:r>
            <a:endParaRPr lang="en-GB" sz="1400" i="1" dirty="0"/>
          </a:p>
        </p:txBody>
      </p:sp>
      <p:sp>
        <p:nvSpPr>
          <p:cNvPr id="9" name="TextBox 8"/>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
        <p:nvSpPr>
          <p:cNvPr id="10" name="TextBox 9"/>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City in Film: Liverpool’s Urban Landscape and the Moving Image</a:t>
            </a:r>
          </a:p>
          <a:p>
            <a:pPr algn="ctr"/>
            <a:r>
              <a:rPr lang="en-GB" sz="1600" dirty="0" smtClean="0">
                <a:solidFill>
                  <a:schemeClr val="tx2">
                    <a:lumMod val="75000"/>
                  </a:schemeClr>
                </a:solidFill>
              </a:rPr>
              <a:t> (UK Arts and Humanities Research Council, 2006-2008)</a:t>
            </a:r>
            <a:endParaRPr lang="en-GB" sz="1600" dirty="0">
              <a:solidFill>
                <a:schemeClr val="tx2">
                  <a:lumMod val="75000"/>
                </a:schemeClr>
              </a:solidFill>
            </a:endParaRPr>
          </a:p>
        </p:txBody>
      </p:sp>
      <p:grpSp>
        <p:nvGrpSpPr>
          <p:cNvPr id="23" name="Group 22"/>
          <p:cNvGrpSpPr/>
          <p:nvPr/>
        </p:nvGrpSpPr>
        <p:grpSpPr>
          <a:xfrm>
            <a:off x="1256844" y="4873823"/>
            <a:ext cx="1732722" cy="307777"/>
            <a:chOff x="1219200" y="4774095"/>
            <a:chExt cx="1732722" cy="307777"/>
          </a:xfrm>
        </p:grpSpPr>
        <p:sp>
          <p:nvSpPr>
            <p:cNvPr id="12" name="TextBox 11"/>
            <p:cNvSpPr txBox="1"/>
            <p:nvPr/>
          </p:nvSpPr>
          <p:spPr>
            <a:xfrm>
              <a:off x="1219200" y="4774095"/>
              <a:ext cx="1371600" cy="307777"/>
            </a:xfrm>
            <a:prstGeom prst="rect">
              <a:avLst/>
            </a:prstGeom>
            <a:solidFill>
              <a:schemeClr val="accent6">
                <a:lumMod val="75000"/>
              </a:schemeClr>
            </a:solidFill>
            <a:ln>
              <a:noFill/>
            </a:ln>
            <a:effectLst>
              <a:outerShdw blurRad="101600" dist="139700" dir="8520000" algn="br" rotWithShape="0">
                <a:prstClr val="black">
                  <a:alpha val="40000"/>
                </a:prstClr>
              </a:outerShdw>
            </a:effectLst>
          </p:spPr>
          <p:txBody>
            <a:bodyPr wrap="square" rtlCol="0">
              <a:spAutoFit/>
            </a:bodyPr>
            <a:lstStyle/>
            <a:p>
              <a:pPr algn="ctr"/>
              <a:r>
                <a:rPr lang="en-GB" sz="1400" dirty="0" smtClean="0"/>
                <a:t>Anthropological</a:t>
              </a:r>
              <a:endParaRPr lang="en-GB" sz="1600" i="1" dirty="0"/>
            </a:p>
          </p:txBody>
        </p:sp>
        <p:cxnSp>
          <p:nvCxnSpPr>
            <p:cNvPr id="16" name="Straight Arrow Connector 15"/>
            <p:cNvCxnSpPr/>
            <p:nvPr/>
          </p:nvCxnSpPr>
          <p:spPr>
            <a:xfrm>
              <a:off x="2570922" y="4793973"/>
              <a:ext cx="381000" cy="2252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256844" y="3071528"/>
            <a:ext cx="1827600" cy="688777"/>
            <a:chOff x="1219200" y="2971800"/>
            <a:chExt cx="1827600" cy="688777"/>
          </a:xfrm>
        </p:grpSpPr>
        <p:grpSp>
          <p:nvGrpSpPr>
            <p:cNvPr id="18" name="Group 17"/>
            <p:cNvGrpSpPr/>
            <p:nvPr/>
          </p:nvGrpSpPr>
          <p:grpSpPr>
            <a:xfrm>
              <a:off x="1219200" y="2971800"/>
              <a:ext cx="1827600" cy="688777"/>
              <a:chOff x="1234212" y="3045023"/>
              <a:chExt cx="1737588" cy="688777"/>
            </a:xfrm>
          </p:grpSpPr>
          <p:sp>
            <p:nvSpPr>
              <p:cNvPr id="11" name="TextBox 10"/>
              <p:cNvSpPr txBox="1"/>
              <p:nvPr/>
            </p:nvSpPr>
            <p:spPr>
              <a:xfrm>
                <a:off x="1234212" y="3045023"/>
                <a:ext cx="1304047" cy="307777"/>
              </a:xfrm>
              <a:prstGeom prst="rect">
                <a:avLst/>
              </a:prstGeom>
              <a:solidFill>
                <a:schemeClr val="accent6">
                  <a:lumMod val="75000"/>
                </a:schemeClr>
              </a:solidFill>
              <a:ln>
                <a:noFill/>
              </a:ln>
              <a:effectLst>
                <a:outerShdw blurRad="101600" dist="139700" dir="8520000" algn="br" rotWithShape="0">
                  <a:prstClr val="black">
                    <a:alpha val="40000"/>
                  </a:prstClr>
                </a:outerShdw>
              </a:effectLst>
            </p:spPr>
            <p:txBody>
              <a:bodyPr wrap="square" rtlCol="0">
                <a:spAutoFit/>
              </a:bodyPr>
              <a:lstStyle/>
              <a:p>
                <a:pPr algn="ctr"/>
                <a:r>
                  <a:rPr lang="en-GB" sz="1400" dirty="0" smtClean="0"/>
                  <a:t>Architectural</a:t>
                </a:r>
                <a:endParaRPr lang="en-GB" sz="1600" i="1" dirty="0"/>
              </a:p>
            </p:txBody>
          </p:sp>
          <p:cxnSp>
            <p:nvCxnSpPr>
              <p:cNvPr id="14" name="Straight Arrow Connector 13"/>
              <p:cNvCxnSpPr/>
              <p:nvPr/>
            </p:nvCxnSpPr>
            <p:spPr>
              <a:xfrm flipV="1">
                <a:off x="2590800" y="3505200"/>
                <a:ext cx="381000" cy="228600"/>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2580861" y="3256722"/>
              <a:ext cx="381000" cy="2252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8" name="TextBox 7"/>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pic>
        <p:nvPicPr>
          <p:cNvPr id="14" name="Picture 2"/>
          <p:cNvPicPr>
            <a:picLocks noChangeAspect="1" noChangeArrowheads="1"/>
          </p:cNvPicPr>
          <p:nvPr/>
        </p:nvPicPr>
        <p:blipFill>
          <a:blip r:embed="rId2" cstate="email"/>
          <a:srcRect/>
          <a:stretch>
            <a:fillRect/>
          </a:stretch>
        </p:blipFill>
        <p:spPr bwMode="auto">
          <a:xfrm>
            <a:off x="6781800" y="2286000"/>
            <a:ext cx="2362200" cy="4572000"/>
          </a:xfrm>
          <a:prstGeom prst="rect">
            <a:avLst/>
          </a:prstGeom>
          <a:noFill/>
          <a:ln w="9525">
            <a:noFill/>
            <a:miter lim="800000"/>
            <a:headEnd/>
            <a:tailEnd/>
          </a:ln>
        </p:spPr>
      </p:pic>
      <p:sp>
        <p:nvSpPr>
          <p:cNvPr id="6" name="TextBox 5"/>
          <p:cNvSpPr txBox="1"/>
          <p:nvPr/>
        </p:nvSpPr>
        <p:spPr>
          <a:xfrm>
            <a:off x="609600" y="2075795"/>
            <a:ext cx="5867400" cy="4708981"/>
          </a:xfrm>
          <a:prstGeom prst="rect">
            <a:avLst/>
          </a:prstGeom>
          <a:noFill/>
        </p:spPr>
        <p:txBody>
          <a:bodyPr wrap="square" rtlCol="0">
            <a:spAutoFit/>
          </a:bodyPr>
          <a:lstStyle/>
          <a:p>
            <a:pPr marL="357188" indent="-357188">
              <a:buFont typeface="Wingdings" pitchFamily="2" charset="2"/>
              <a:buChar char="q"/>
            </a:pPr>
            <a:r>
              <a:rPr lang="en-GB" sz="2000" dirty="0" smtClean="0"/>
              <a:t>Interdisciplinarity project – collaboration between architecture and media/communication studies, but also urban/civic design, computer science, geography and cartography, literary studies, popular music studies, visual arts</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This encompasses what we might now think of as </a:t>
            </a:r>
            <a:r>
              <a:rPr lang="en-GB" sz="2000" i="1" dirty="0" smtClean="0"/>
              <a:t>spatial humanities</a:t>
            </a:r>
          </a:p>
          <a:p>
            <a:pPr marL="357188" indent="-357188">
              <a:buFont typeface="Wingdings" pitchFamily="2" charset="2"/>
              <a:buChar char="q"/>
            </a:pPr>
            <a:endParaRPr lang="en-GB" sz="2000" i="1" dirty="0" smtClean="0"/>
          </a:p>
          <a:p>
            <a:pPr marL="357188" indent="-357188">
              <a:buFont typeface="Wingdings" pitchFamily="2" charset="2"/>
              <a:buChar char="q"/>
            </a:pPr>
            <a:r>
              <a:rPr lang="en-GB" sz="2000" dirty="0" smtClean="0"/>
              <a:t>Mapping of City in Film data using GIS software</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Ethnographic/qualitative research with amateur filmmakers in Liverpool/Merseyside area</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Development of online film map	</a:t>
            </a:r>
            <a:endParaRPr lang="en-GB" sz="2000" dirty="0"/>
          </a:p>
        </p:txBody>
      </p:sp>
      <p:pic>
        <p:nvPicPr>
          <p:cNvPr id="11" name="Picture 2"/>
          <p:cNvPicPr>
            <a:picLocks noChangeAspect="1" noChangeArrowheads="1"/>
          </p:cNvPicPr>
          <p:nvPr/>
        </p:nvPicPr>
        <p:blipFill>
          <a:blip r:embed="rId3" cstate="email"/>
          <a:srcRect/>
          <a:stretch>
            <a:fillRect/>
          </a:stretch>
        </p:blipFill>
        <p:spPr bwMode="auto">
          <a:xfrm>
            <a:off x="76200" y="762001"/>
            <a:ext cx="856511" cy="1143000"/>
          </a:xfrm>
          <a:prstGeom prst="rect">
            <a:avLst/>
          </a:prstGeom>
          <a:noFill/>
          <a:ln w="9525">
            <a:noFill/>
            <a:miter lim="800000"/>
            <a:headEnd/>
            <a:tailEnd/>
          </a:ln>
        </p:spPr>
      </p:pic>
      <p:sp>
        <p:nvSpPr>
          <p:cNvPr id="10" name="Rectangle 9"/>
          <p:cNvSpPr/>
          <p:nvPr/>
        </p:nvSpPr>
        <p:spPr>
          <a:xfrm>
            <a:off x="1143000" y="1642646"/>
            <a:ext cx="6858000" cy="338554"/>
          </a:xfrm>
          <a:prstGeom prst="rect">
            <a:avLst/>
          </a:prstGeom>
          <a:solidFill>
            <a:schemeClr val="tx1"/>
          </a:solidFill>
        </p:spPr>
        <p:txBody>
          <a:bodyPr wrap="square">
            <a:spAutoFit/>
          </a:bodyPr>
          <a:lstStyle/>
          <a:p>
            <a:r>
              <a:rPr lang="en-GB" sz="1600" dirty="0" smtClean="0">
                <a:hlinkClick r:id="rId4"/>
              </a:rPr>
              <a:t>www.liverpool.ac.uk/communication-and-media/research/groups/cityfilm/map/</a:t>
            </a:r>
            <a:endParaRPr lang="en-GB"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cstate="email"/>
          <a:srcRect/>
          <a:stretch>
            <a:fillRect/>
          </a:stretch>
        </p:blipFill>
        <p:spPr bwMode="auto">
          <a:xfrm>
            <a:off x="0" y="1590261"/>
            <a:ext cx="9144000" cy="5267739"/>
          </a:xfrm>
          <a:prstGeom prst="rect">
            <a:avLst/>
          </a:prstGeom>
          <a:noFill/>
          <a:ln w="9525">
            <a:noFill/>
            <a:miter lim="800000"/>
            <a:headEnd/>
            <a:tailEnd/>
          </a:ln>
        </p:spPr>
      </p:pic>
      <p:sp>
        <p:nvSpPr>
          <p:cNvPr id="4" name="Rounded Rectangle 3"/>
          <p:cNvSpPr/>
          <p:nvPr/>
        </p:nvSpPr>
        <p:spPr>
          <a:xfrm>
            <a:off x="6934200" y="2362200"/>
            <a:ext cx="1600200" cy="4495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8" name="TextBox 7"/>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pic>
        <p:nvPicPr>
          <p:cNvPr id="11" name="Picture 2"/>
          <p:cNvPicPr>
            <a:picLocks noChangeAspect="1" noChangeArrowheads="1"/>
          </p:cNvPicPr>
          <p:nvPr/>
        </p:nvPicPr>
        <p:blipFill>
          <a:blip r:embed="rId3" cstate="email"/>
          <a:srcRect/>
          <a:stretch>
            <a:fillRect/>
          </a:stretch>
        </p:blipFill>
        <p:spPr bwMode="auto">
          <a:xfrm>
            <a:off x="6934200" y="2514600"/>
            <a:ext cx="2209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71500" y="1511445"/>
            <a:ext cx="7965753" cy="5310502"/>
            <a:chOff x="266700" y="1081548"/>
            <a:chExt cx="8610600" cy="5740400"/>
          </a:xfrm>
        </p:grpSpPr>
        <p:pic>
          <p:nvPicPr>
            <p:cNvPr id="1026" name="Picture 2"/>
            <p:cNvPicPr>
              <a:picLocks noChangeAspect="1" noChangeArrowheads="1"/>
            </p:cNvPicPr>
            <p:nvPr/>
          </p:nvPicPr>
          <p:blipFill>
            <a:blip r:embed="rId2" cstate="email"/>
            <a:srcRect/>
            <a:stretch>
              <a:fillRect/>
            </a:stretch>
          </p:blipFill>
          <p:spPr bwMode="auto">
            <a:xfrm>
              <a:off x="266700" y="1081548"/>
              <a:ext cx="8610600" cy="5740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3124200" y="1970690"/>
              <a:ext cx="5750016" cy="4658710"/>
            </a:xfrm>
            <a:prstGeom prst="rect">
              <a:avLst/>
            </a:prstGeom>
            <a:noFill/>
            <a:ln w="9525">
              <a:noFill/>
              <a:miter lim="800000"/>
              <a:headEnd/>
              <a:tailEnd/>
            </a:ln>
            <a:effectLst/>
          </p:spPr>
        </p:pic>
      </p:grpSp>
      <p:sp>
        <p:nvSpPr>
          <p:cNvPr id="5" name="TextBox 4"/>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srcRect/>
          <a:stretch>
            <a:fillRect/>
          </a:stretch>
        </p:blipFill>
        <p:spPr bwMode="auto">
          <a:xfrm>
            <a:off x="1" y="1752600"/>
            <a:ext cx="9153685" cy="4932000"/>
          </a:xfrm>
          <a:prstGeom prst="rect">
            <a:avLst/>
          </a:prstGeom>
          <a:noFill/>
          <a:ln w="9525">
            <a:noFill/>
            <a:miter lim="800000"/>
            <a:headEnd/>
            <a:tailEnd/>
          </a:ln>
          <a:effectLst/>
        </p:spPr>
      </p:pic>
      <p:pic>
        <p:nvPicPr>
          <p:cNvPr id="83972" name="Picture 4" descr="Image result for google earth logo"/>
          <p:cNvPicPr>
            <a:picLocks noChangeAspect="1" noChangeArrowheads="1"/>
          </p:cNvPicPr>
          <p:nvPr/>
        </p:nvPicPr>
        <p:blipFill>
          <a:blip r:embed="rId3" cstate="email"/>
          <a:srcRect/>
          <a:stretch>
            <a:fillRect/>
          </a:stretch>
        </p:blipFill>
        <p:spPr bwMode="auto">
          <a:xfrm>
            <a:off x="0" y="6301708"/>
            <a:ext cx="1066800" cy="337631"/>
          </a:xfrm>
          <a:prstGeom prst="rect">
            <a:avLst/>
          </a:prstGeom>
          <a:noFill/>
        </p:spPr>
      </p:pic>
      <p:sp>
        <p:nvSpPr>
          <p:cNvPr id="6" name="TextBox 5"/>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0" y="1753722"/>
            <a:ext cx="9153686" cy="4932000"/>
          </a:xfrm>
          <a:prstGeom prst="rect">
            <a:avLst/>
          </a:prstGeom>
          <a:noFill/>
          <a:ln w="9525">
            <a:noFill/>
            <a:miter lim="800000"/>
            <a:headEnd/>
            <a:tailEnd/>
          </a:ln>
          <a:effectLst/>
        </p:spPr>
      </p:pic>
      <p:pic>
        <p:nvPicPr>
          <p:cNvPr id="6" name="Picture 4" descr="Image result for google earth logo"/>
          <p:cNvPicPr>
            <a:picLocks noChangeAspect="1" noChangeArrowheads="1"/>
          </p:cNvPicPr>
          <p:nvPr/>
        </p:nvPicPr>
        <p:blipFill>
          <a:blip r:embed="rId3" cstate="email"/>
          <a:srcRect/>
          <a:stretch>
            <a:fillRect/>
          </a:stretch>
        </p:blipFill>
        <p:spPr bwMode="auto">
          <a:xfrm>
            <a:off x="0" y="6301708"/>
            <a:ext cx="1066800" cy="337631"/>
          </a:xfrm>
          <a:prstGeom prst="rect">
            <a:avLst/>
          </a:prstGeom>
          <a:noFill/>
        </p:spPr>
      </p:pic>
      <p:sp>
        <p:nvSpPr>
          <p:cNvPr id="7" name="TextBox 6"/>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9" name="TextBox 8"/>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1" y="1752600"/>
            <a:ext cx="9153685" cy="4932000"/>
          </a:xfrm>
          <a:prstGeom prst="rect">
            <a:avLst/>
          </a:prstGeom>
          <a:noFill/>
          <a:ln w="9525">
            <a:noFill/>
            <a:miter lim="800000"/>
            <a:headEnd/>
            <a:tailEnd/>
          </a:ln>
          <a:effectLst/>
        </p:spPr>
      </p:pic>
      <p:sp>
        <p:nvSpPr>
          <p:cNvPr id="7" name="TextBox 6"/>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9" name="TextBox 8"/>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email"/>
          <a:srcRect/>
          <a:stretch>
            <a:fillRect/>
          </a:stretch>
        </p:blipFill>
        <p:spPr bwMode="auto">
          <a:xfrm>
            <a:off x="0" y="1524000"/>
            <a:ext cx="9144000" cy="5334000"/>
          </a:xfrm>
          <a:prstGeom prst="rect">
            <a:avLst/>
          </a:prstGeom>
          <a:noFill/>
          <a:ln w="9525">
            <a:noFill/>
            <a:miter lim="800000"/>
            <a:headEnd/>
            <a:tailEnd/>
          </a:ln>
          <a:effectLst/>
        </p:spPr>
      </p:pic>
      <p:sp>
        <p:nvSpPr>
          <p:cNvPr id="9" name="TextBox 8"/>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Mapping the City in Film: a Geo-Historical Analysis</a:t>
            </a:r>
          </a:p>
          <a:p>
            <a:pPr algn="ctr"/>
            <a:r>
              <a:rPr lang="en-GB" sz="1600" dirty="0" smtClean="0">
                <a:solidFill>
                  <a:schemeClr val="tx2">
                    <a:lumMod val="75000"/>
                  </a:schemeClr>
                </a:solidFill>
              </a:rPr>
              <a:t> (UK Arts and Humanities Research Council, 2008-2010)</a:t>
            </a:r>
            <a:endParaRPr lang="en-GB" sz="1600" dirty="0">
              <a:solidFill>
                <a:schemeClr val="tx2">
                  <a:lumMod val="75000"/>
                </a:schemeClr>
              </a:solidFill>
            </a:endParaRPr>
          </a:p>
        </p:txBody>
      </p:sp>
      <p:sp>
        <p:nvSpPr>
          <p:cNvPr id="10" name="TextBox 9"/>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grpSp>
        <p:nvGrpSpPr>
          <p:cNvPr id="12" name="Group 11"/>
          <p:cNvGrpSpPr/>
          <p:nvPr/>
        </p:nvGrpSpPr>
        <p:grpSpPr>
          <a:xfrm>
            <a:off x="2743200" y="4267200"/>
            <a:ext cx="2378766" cy="2430853"/>
            <a:chOff x="2743200" y="4267200"/>
            <a:chExt cx="2378766" cy="2430853"/>
          </a:xfrm>
        </p:grpSpPr>
        <p:grpSp>
          <p:nvGrpSpPr>
            <p:cNvPr id="14" name="Group 13"/>
            <p:cNvGrpSpPr/>
            <p:nvPr/>
          </p:nvGrpSpPr>
          <p:grpSpPr>
            <a:xfrm>
              <a:off x="2743200" y="4267200"/>
              <a:ext cx="2378766" cy="2430853"/>
              <a:chOff x="2743200" y="4267200"/>
              <a:chExt cx="2378766" cy="2430853"/>
            </a:xfrm>
          </p:grpSpPr>
          <p:cxnSp>
            <p:nvCxnSpPr>
              <p:cNvPr id="11" name="Straight Arrow Connector 10"/>
              <p:cNvCxnSpPr/>
              <p:nvPr/>
            </p:nvCxnSpPr>
            <p:spPr>
              <a:xfrm flipV="1">
                <a:off x="4343400" y="4267200"/>
                <a:ext cx="76200" cy="838200"/>
              </a:xfrm>
              <a:prstGeom prst="straightConnector1">
                <a:avLst/>
              </a:prstGeom>
              <a:ln w="3810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46082" name="Picture 2" descr="Image result for PIER HEAD LIVERPOOL ARCHIVE PHOTO"/>
              <p:cNvPicPr>
                <a:picLocks noChangeAspect="1" noChangeArrowheads="1"/>
              </p:cNvPicPr>
              <p:nvPr/>
            </p:nvPicPr>
            <p:blipFill>
              <a:blip r:embed="rId3" cstate="email"/>
              <a:srcRect/>
              <a:stretch>
                <a:fillRect/>
              </a:stretch>
            </p:blipFill>
            <p:spPr bwMode="auto">
              <a:xfrm>
                <a:off x="2743200" y="5029200"/>
                <a:ext cx="2378766" cy="1668853"/>
              </a:xfrm>
              <a:prstGeom prst="rect">
                <a:avLst/>
              </a:prstGeom>
              <a:noFill/>
              <a:ln w="28575">
                <a:solidFill>
                  <a:srgbClr val="FFFF00"/>
                </a:solidFill>
              </a:ln>
              <a:effectLst>
                <a:outerShdw blurRad="152400" dist="177800" dir="1500000" algn="br" rotWithShape="0">
                  <a:prstClr val="black">
                    <a:alpha val="40000"/>
                  </a:prstClr>
                </a:outerShdw>
              </a:effectLst>
            </p:spPr>
          </p:pic>
        </p:grpSp>
        <p:sp>
          <p:nvSpPr>
            <p:cNvPr id="8" name="TextBox 7"/>
            <p:cNvSpPr txBox="1"/>
            <p:nvPr/>
          </p:nvSpPr>
          <p:spPr>
            <a:xfrm>
              <a:off x="2819400" y="5486400"/>
              <a:ext cx="838200" cy="276999"/>
            </a:xfrm>
            <a:prstGeom prst="rect">
              <a:avLst/>
            </a:prstGeom>
            <a:noFill/>
          </p:spPr>
          <p:txBody>
            <a:bodyPr wrap="square" rtlCol="0">
              <a:spAutoFit/>
            </a:bodyPr>
            <a:lstStyle/>
            <a:p>
              <a:r>
                <a:rPr lang="en-GB" sz="1200" dirty="0" smtClean="0">
                  <a:solidFill>
                    <a:schemeClr val="bg1"/>
                  </a:solidFill>
                </a:rPr>
                <a:t>Pier Head</a:t>
              </a:r>
              <a:endParaRPr lang="en-GB" sz="1200"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6" name="TextBox 5"/>
          <p:cNvSpPr txBox="1"/>
          <p:nvPr/>
        </p:nvSpPr>
        <p:spPr>
          <a:xfrm>
            <a:off x="4689764" y="3205862"/>
            <a:ext cx="4336472" cy="800219"/>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SPATIAL HUMANITIES AND THE ARCHIVE CITY</a:t>
            </a:r>
            <a:endParaRPr lang="en-GB" sz="2300" b="1" spc="15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eep maps and spatial"/>
          <p:cNvPicPr>
            <a:picLocks noChangeAspect="1" noChangeArrowheads="1"/>
          </p:cNvPicPr>
          <p:nvPr/>
        </p:nvPicPr>
        <p:blipFill>
          <a:blip r:embed="rId2" cstate="email"/>
          <a:srcRect/>
          <a:stretch>
            <a:fillRect/>
          </a:stretch>
        </p:blipFill>
        <p:spPr bwMode="auto">
          <a:xfrm>
            <a:off x="5993088" y="1753932"/>
            <a:ext cx="2995200" cy="4680000"/>
          </a:xfrm>
          <a:prstGeom prst="rect">
            <a:avLst/>
          </a:prstGeom>
          <a:noFill/>
          <a:effectLst>
            <a:outerShdw blurRad="165100" dist="266700" dir="2820000" algn="ctr" rotWithShape="0">
              <a:srgbClr val="000000">
                <a:alpha val="40000"/>
              </a:srgbClr>
            </a:outerShdw>
          </a:effectLst>
        </p:spPr>
      </p:pic>
      <p:pic>
        <p:nvPicPr>
          <p:cNvPr id="2056" name="Picture 8" descr="Image result for toward spatial humanities"/>
          <p:cNvPicPr>
            <a:picLocks noChangeAspect="1" noChangeArrowheads="1"/>
          </p:cNvPicPr>
          <p:nvPr/>
        </p:nvPicPr>
        <p:blipFill>
          <a:blip r:embed="rId3" cstate="email"/>
          <a:srcRect/>
          <a:stretch>
            <a:fillRect/>
          </a:stretch>
        </p:blipFill>
        <p:spPr bwMode="auto">
          <a:xfrm>
            <a:off x="3120888" y="1555149"/>
            <a:ext cx="3042000" cy="4680000"/>
          </a:xfrm>
          <a:prstGeom prst="rect">
            <a:avLst/>
          </a:prstGeom>
          <a:noFill/>
          <a:effectLst>
            <a:outerShdw blurRad="165100" dist="266700" dir="2820000" algn="ctr" rotWithShape="0">
              <a:srgbClr val="000000">
                <a:alpha val="40000"/>
              </a:srgbClr>
            </a:outerShdw>
          </a:effectLst>
        </p:spPr>
      </p:pic>
      <p:pic>
        <p:nvPicPr>
          <p:cNvPr id="2050" name="Picture 2" descr="Image result for spatial humanities"/>
          <p:cNvPicPr>
            <a:picLocks noChangeAspect="1" noChangeArrowheads="1"/>
          </p:cNvPicPr>
          <p:nvPr/>
        </p:nvPicPr>
        <p:blipFill>
          <a:blip r:embed="rId4" cstate="email"/>
          <a:srcRect/>
          <a:stretch>
            <a:fillRect/>
          </a:stretch>
        </p:blipFill>
        <p:spPr bwMode="auto">
          <a:xfrm>
            <a:off x="149088" y="1358349"/>
            <a:ext cx="3123126" cy="4680000"/>
          </a:xfrm>
          <a:prstGeom prst="rect">
            <a:avLst/>
          </a:prstGeom>
          <a:noFill/>
          <a:effectLst>
            <a:outerShdw blurRad="165100" dist="266700" dir="2820000" algn="br" rotWithShape="0">
              <a:prstClr val="black">
                <a:alpha val="40000"/>
              </a:prstClr>
            </a:outerShdw>
          </a:effectLst>
        </p:spPr>
      </p:pic>
      <p:sp>
        <p:nvSpPr>
          <p:cNvPr id="6" name="TextBox 5"/>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HUMANITIES AND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6" name="TextBox 5"/>
          <p:cNvSpPr txBox="1"/>
          <p:nvPr/>
        </p:nvSpPr>
        <p:spPr>
          <a:xfrm>
            <a:off x="4689764" y="3205862"/>
            <a:ext cx="4336472" cy="446276"/>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THE ARCHIVE CITY</a:t>
            </a:r>
            <a:endParaRPr lang="en-GB" sz="2300" b="1" spc="15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HUMANITIES AND THE ARCHIVE CITY</a:t>
            </a:r>
            <a:endParaRPr lang="en-GB" sz="2400" i="1" dirty="0">
              <a:solidFill>
                <a:schemeClr val="accent5">
                  <a:lumMod val="60000"/>
                  <a:lumOff val="40000"/>
                </a:schemeClr>
              </a:solidFill>
            </a:endParaRPr>
          </a:p>
        </p:txBody>
      </p:sp>
      <p:sp>
        <p:nvSpPr>
          <p:cNvPr id="7" name="TextBox 6"/>
          <p:cNvSpPr txBox="1"/>
          <p:nvPr/>
        </p:nvSpPr>
        <p:spPr>
          <a:xfrm>
            <a:off x="457200" y="1219200"/>
            <a:ext cx="8382000" cy="5478423"/>
          </a:xfrm>
          <a:prstGeom prst="rect">
            <a:avLst/>
          </a:prstGeom>
          <a:noFill/>
        </p:spPr>
        <p:txBody>
          <a:bodyPr wrap="square" rtlCol="0">
            <a:spAutoFit/>
          </a:bodyPr>
          <a:lstStyle/>
          <a:p>
            <a:pPr marL="176213" indent="-176213">
              <a:buFont typeface="Arial" pitchFamily="34" charset="0"/>
              <a:buChar char="•"/>
            </a:pPr>
            <a:r>
              <a:rPr lang="en-GB" b="1" dirty="0" smtClean="0"/>
              <a:t>PUTTING THE ‘SPATIAL’ IN DIGITAL HUMANITIES</a:t>
            </a:r>
          </a:p>
          <a:p>
            <a:pPr marL="176213" indent="-176213">
              <a:buFont typeface="Arial" pitchFamily="34" charset="0"/>
              <a:buChar char="•"/>
            </a:pPr>
            <a:endParaRPr lang="en-GB" b="1" dirty="0" smtClean="0"/>
          </a:p>
          <a:p>
            <a:pPr marL="176213" indent="-176213">
              <a:buFont typeface="Arial" pitchFamily="34" charset="0"/>
              <a:buChar char="•"/>
            </a:pPr>
            <a:r>
              <a:rPr lang="en-GB" b="1" dirty="0" smtClean="0"/>
              <a:t>HISTORICAL GIS / QUALITATIVE GIS </a:t>
            </a:r>
            <a:r>
              <a:rPr lang="en-GB" dirty="0" smtClean="0"/>
              <a:t>– incorporation of non-quantitative data within digital mapping platforms; geo-visualisation tools.</a:t>
            </a:r>
          </a:p>
          <a:p>
            <a:pPr marL="176213" indent="-176213">
              <a:buFont typeface="Arial" pitchFamily="34" charset="0"/>
              <a:buChar char="•"/>
            </a:pPr>
            <a:endParaRPr lang="en-GB" b="1" dirty="0" smtClean="0"/>
          </a:p>
          <a:p>
            <a:pPr marL="176213" indent="-176213">
              <a:buFont typeface="Arial" pitchFamily="34" charset="0"/>
              <a:buChar char="•"/>
            </a:pPr>
            <a:r>
              <a:rPr lang="en-GB" b="1" dirty="0" smtClean="0"/>
              <a:t>DIGITAL DEEP MAPPING – </a:t>
            </a:r>
          </a:p>
          <a:p>
            <a:pPr marL="176213" indent="-176213">
              <a:buFont typeface="Arial" pitchFamily="34" charset="0"/>
              <a:buChar char="•"/>
            </a:pPr>
            <a:endParaRPr lang="en-GB" b="1" dirty="0" smtClean="0"/>
          </a:p>
          <a:p>
            <a:pPr lvl="1"/>
            <a:r>
              <a:rPr lang="en-GB" i="1" dirty="0" smtClean="0"/>
              <a:t>“A deep map is a finally detailed, multimedia depiction of a place”</a:t>
            </a:r>
          </a:p>
          <a:p>
            <a:pPr lvl="1"/>
            <a:endParaRPr lang="en-GB" sz="1600" dirty="0" smtClean="0">
              <a:solidFill>
                <a:schemeClr val="accent1">
                  <a:lumMod val="40000"/>
                  <a:lumOff val="60000"/>
                </a:schemeClr>
              </a:solidFill>
            </a:endParaRPr>
          </a:p>
          <a:p>
            <a:pPr lvl="1"/>
            <a:r>
              <a:rPr lang="en-GB" sz="1600" dirty="0" err="1" smtClean="0">
                <a:solidFill>
                  <a:schemeClr val="accent1">
                    <a:lumMod val="40000"/>
                    <a:lumOff val="60000"/>
                  </a:schemeClr>
                </a:solidFill>
              </a:rPr>
              <a:t>Bodenhamer</a:t>
            </a:r>
            <a:r>
              <a:rPr lang="en-GB" sz="1600" dirty="0" smtClean="0">
                <a:solidFill>
                  <a:schemeClr val="accent1">
                    <a:lumMod val="40000"/>
                    <a:lumOff val="60000"/>
                  </a:schemeClr>
                </a:solidFill>
              </a:rPr>
              <a:t>, et al (eds.) (2015) </a:t>
            </a:r>
            <a:r>
              <a:rPr lang="en-GB" sz="1600" i="1" dirty="0" smtClean="0">
                <a:solidFill>
                  <a:schemeClr val="accent1">
                    <a:lumMod val="40000"/>
                    <a:lumOff val="60000"/>
                  </a:schemeClr>
                </a:solidFill>
              </a:rPr>
              <a:t>Deep Maps and Spatial Narratives</a:t>
            </a:r>
          </a:p>
          <a:p>
            <a:pPr lvl="1"/>
            <a:endParaRPr lang="en-GB" i="1" dirty="0" smtClean="0"/>
          </a:p>
          <a:p>
            <a:pPr lvl="1"/>
            <a:r>
              <a:rPr lang="en-GB" dirty="0" smtClean="0"/>
              <a:t>Digital deep mapping </a:t>
            </a:r>
            <a:r>
              <a:rPr lang="en-GB" i="1" dirty="0" smtClean="0"/>
              <a:t>“explores how digital tools and interfaces can support ambiguous, subjective, uncertain, imprecise, rich, experiential content alongside the highly structured data at which GIS systems excel”</a:t>
            </a:r>
          </a:p>
          <a:p>
            <a:endParaRPr lang="en-GB" dirty="0" smtClean="0"/>
          </a:p>
          <a:p>
            <a:pPr lvl="1"/>
            <a:r>
              <a:rPr lang="en-GB" dirty="0" smtClean="0"/>
              <a:t>A digital deep map is </a:t>
            </a:r>
            <a:r>
              <a:rPr lang="en-GB" i="1" dirty="0" smtClean="0"/>
              <a:t>“a space in which a near limitless range and quantity of sources can be included, interrogated, manipulated, archived, analysed, and read”</a:t>
            </a:r>
          </a:p>
          <a:p>
            <a:endParaRPr lang="en-GB" sz="1600" dirty="0" smtClean="0">
              <a:solidFill>
                <a:schemeClr val="accent1">
                  <a:lumMod val="40000"/>
                  <a:lumOff val="60000"/>
                </a:schemeClr>
              </a:solidFill>
            </a:endParaRPr>
          </a:p>
          <a:p>
            <a:pPr lvl="1"/>
            <a:r>
              <a:rPr lang="en-GB" sz="1600" dirty="0" smtClean="0">
                <a:solidFill>
                  <a:schemeClr val="accent1">
                    <a:lumMod val="40000"/>
                    <a:lumOff val="60000"/>
                  </a:schemeClr>
                </a:solidFill>
              </a:rPr>
              <a:t>Ridge et al. (2013) “Creating Deep Maps and Spatial Narratives through Design.” </a:t>
            </a:r>
            <a:r>
              <a:rPr lang="en-GB" sz="1600" i="1" dirty="0" smtClean="0">
                <a:solidFill>
                  <a:schemeClr val="accent1">
                    <a:lumMod val="40000"/>
                    <a:lumOff val="60000"/>
                  </a:schemeClr>
                </a:solidFill>
              </a:rPr>
              <a:t>International Journal of Humanities and Arts Computing </a:t>
            </a:r>
            <a:r>
              <a:rPr lang="en-GB" sz="1600" dirty="0" smtClean="0">
                <a:solidFill>
                  <a:schemeClr val="accent1">
                    <a:lumMod val="40000"/>
                    <a:lumOff val="60000"/>
                  </a:schemeClr>
                </a:solidFill>
              </a:rPr>
              <a:t>7: 176–89.</a:t>
            </a: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geohumanities"/>
          <p:cNvPicPr>
            <a:picLocks noChangeAspect="1" noChangeArrowheads="1"/>
          </p:cNvPicPr>
          <p:nvPr/>
        </p:nvPicPr>
        <p:blipFill>
          <a:blip r:embed="rId2" cstate="email"/>
          <a:srcRect/>
          <a:stretch>
            <a:fillRect/>
          </a:stretch>
        </p:blipFill>
        <p:spPr bwMode="auto">
          <a:xfrm>
            <a:off x="6809360" y="2342322"/>
            <a:ext cx="2364457" cy="3352800"/>
          </a:xfrm>
          <a:prstGeom prst="rect">
            <a:avLst/>
          </a:prstGeom>
          <a:noFill/>
        </p:spPr>
      </p:pic>
      <p:pic>
        <p:nvPicPr>
          <p:cNvPr id="1030" name="Picture 6" descr="Image result for Playable Cities: The City as a Digital Playground"/>
          <p:cNvPicPr>
            <a:picLocks noChangeAspect="1" noChangeArrowheads="1"/>
          </p:cNvPicPr>
          <p:nvPr/>
        </p:nvPicPr>
        <p:blipFill>
          <a:blip r:embed="rId3" cstate="email"/>
          <a:srcRect/>
          <a:stretch>
            <a:fillRect/>
          </a:stretch>
        </p:blipFill>
        <p:spPr bwMode="auto">
          <a:xfrm>
            <a:off x="4528627" y="1981200"/>
            <a:ext cx="2332116" cy="3505200"/>
          </a:xfrm>
          <a:prstGeom prst="rect">
            <a:avLst/>
          </a:prstGeom>
          <a:noFill/>
          <a:effectLst>
            <a:outerShdw blurRad="165100" dist="266700" dir="2820000" algn="ctr" rotWithShape="0">
              <a:srgbClr val="000000">
                <a:alpha val="40000"/>
              </a:srgbClr>
            </a:outerShdw>
          </a:effectLst>
        </p:spPr>
      </p:pic>
      <p:pic>
        <p:nvPicPr>
          <p:cNvPr id="1028" name="Picture 4" descr="Image result for Mobile Interface Theory: Embodied Space and Locative Media"/>
          <p:cNvPicPr>
            <a:picLocks noChangeAspect="1" noChangeArrowheads="1"/>
          </p:cNvPicPr>
          <p:nvPr/>
        </p:nvPicPr>
        <p:blipFill>
          <a:blip r:embed="rId4" cstate="email"/>
          <a:srcRect/>
          <a:stretch>
            <a:fillRect/>
          </a:stretch>
        </p:blipFill>
        <p:spPr bwMode="auto">
          <a:xfrm>
            <a:off x="2272901" y="1726095"/>
            <a:ext cx="2339141" cy="3505200"/>
          </a:xfrm>
          <a:prstGeom prst="rect">
            <a:avLst/>
          </a:prstGeom>
          <a:noFill/>
          <a:effectLst>
            <a:outerShdw blurRad="165100" dist="266700" dir="2820000" algn="ctr" rotWithShape="0">
              <a:srgbClr val="000000">
                <a:alpha val="40000"/>
              </a:srgbClr>
            </a:outerShdw>
          </a:effectLst>
        </p:spPr>
      </p:pic>
      <p:pic>
        <p:nvPicPr>
          <p:cNvPr id="1026" name="Picture 2" descr="Image result for The Mobile Story: Narrative Practices with Locative Technologies"/>
          <p:cNvPicPr>
            <a:picLocks noChangeAspect="1" noChangeArrowheads="1"/>
          </p:cNvPicPr>
          <p:nvPr/>
        </p:nvPicPr>
        <p:blipFill>
          <a:blip r:embed="rId5" cstate="email"/>
          <a:srcRect/>
          <a:stretch>
            <a:fillRect/>
          </a:stretch>
        </p:blipFill>
        <p:spPr bwMode="auto">
          <a:xfrm>
            <a:off x="20030" y="1524000"/>
            <a:ext cx="2339141" cy="3505200"/>
          </a:xfrm>
          <a:prstGeom prst="rect">
            <a:avLst/>
          </a:prstGeom>
          <a:noFill/>
          <a:effectLst>
            <a:outerShdw blurRad="165100" dist="266700" dir="2820000" algn="ctr" rotWithShape="0">
              <a:srgbClr val="000000">
                <a:alpha val="40000"/>
              </a:srgbClr>
            </a:outerShdw>
          </a:effectLst>
        </p:spPr>
      </p:pic>
      <p:sp>
        <p:nvSpPr>
          <p:cNvPr id="6" name="TextBox 5"/>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HUMANITIES AND THE ARCHIVE CITY</a:t>
            </a:r>
            <a:endParaRPr lang="en-GB" sz="2400" i="1" dirty="0">
              <a:solidFill>
                <a:schemeClr val="accent5">
                  <a:lumMod val="60000"/>
                  <a:lumOff val="40000"/>
                </a:schemeClr>
              </a:solidFill>
            </a:endParaRPr>
          </a:p>
        </p:txBody>
      </p:sp>
      <p:sp>
        <p:nvSpPr>
          <p:cNvPr id="9" name="TextBox 8"/>
          <p:cNvSpPr txBox="1"/>
          <p:nvPr/>
        </p:nvSpPr>
        <p:spPr>
          <a:xfrm>
            <a:off x="266700" y="6248400"/>
            <a:ext cx="8610600" cy="400110"/>
          </a:xfrm>
          <a:prstGeom prst="rect">
            <a:avLst/>
          </a:prstGeom>
          <a:noFill/>
          <a:ln w="3175">
            <a:solidFill>
              <a:schemeClr val="tx2">
                <a:lumMod val="75000"/>
              </a:schemeClr>
            </a:solidFill>
            <a:prstDash val="sysDot"/>
          </a:ln>
        </p:spPr>
        <p:txBody>
          <a:bodyPr wrap="square" rtlCol="0">
            <a:spAutoFit/>
          </a:bodyPr>
          <a:lstStyle/>
          <a:p>
            <a:r>
              <a:rPr lang="en-GB" sz="2000" dirty="0" smtClean="0">
                <a:solidFill>
                  <a:schemeClr val="tx2">
                    <a:lumMod val="75000"/>
                  </a:schemeClr>
                </a:solidFill>
              </a:rPr>
              <a:t>Embrace of digital media technologies in humanities research on space and place</a:t>
            </a:r>
            <a:endParaRPr lang="en-GB" sz="24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online_LIv_webpage.jpg"/>
          <p:cNvPicPr>
            <a:picLocks noChangeAspect="1"/>
          </p:cNvPicPr>
          <p:nvPr/>
        </p:nvPicPr>
        <p:blipFill>
          <a:blip r:embed="rId2" cstate="email"/>
          <a:stretch>
            <a:fillRect/>
          </a:stretch>
        </p:blipFill>
        <p:spPr>
          <a:xfrm>
            <a:off x="1239140" y="762000"/>
            <a:ext cx="6665720" cy="6096000"/>
          </a:xfrm>
          <a:prstGeom prst="rect">
            <a:avLst/>
          </a:prstGeom>
        </p:spPr>
      </p:pic>
      <p:sp>
        <p:nvSpPr>
          <p:cNvPr id="3" name="TextBox 2"/>
          <p:cNvSpPr txBox="1"/>
          <p:nvPr/>
        </p:nvSpPr>
        <p:spPr>
          <a:xfrm>
            <a:off x="1219200" y="4495800"/>
            <a:ext cx="2819400" cy="307777"/>
          </a:xfrm>
          <a:prstGeom prst="rect">
            <a:avLst/>
          </a:prstGeom>
          <a:solidFill>
            <a:schemeClr val="bg1">
              <a:lumMod val="75000"/>
              <a:lumOff val="2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solidFill>
                  <a:schemeClr val="tx1"/>
                </a:solidFill>
              </a:rPr>
              <a:t>www.screenonline.org.uk/liverpool/</a:t>
            </a:r>
            <a:endParaRPr lang="en-GB" sz="1400" dirty="0">
              <a:solidFill>
                <a:schemeClr val="tx1"/>
              </a:solidFill>
            </a:endParaRPr>
          </a:p>
        </p:txBody>
      </p:sp>
      <p:sp>
        <p:nvSpPr>
          <p:cNvPr id="6" name="TextBox 5"/>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HUMANITIES AND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L_Lumiere_webpage.jpg">
            <a:hlinkClick r:id="rId2"/>
          </p:cNvPr>
          <p:cNvPicPr>
            <a:picLocks noChangeAspect="1"/>
          </p:cNvPicPr>
          <p:nvPr/>
        </p:nvPicPr>
        <p:blipFill>
          <a:blip r:embed="rId3" cstate="email"/>
          <a:srcRect/>
          <a:stretch>
            <a:fillRect/>
          </a:stretch>
        </p:blipFill>
        <p:spPr>
          <a:xfrm>
            <a:off x="757081" y="762000"/>
            <a:ext cx="7624919" cy="6096000"/>
          </a:xfrm>
          <a:prstGeom prst="rect">
            <a:avLst/>
          </a:prstGeom>
        </p:spPr>
      </p:pic>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HUMANITIES AND THE ARCHIVE CITY</a:t>
            </a:r>
            <a:endParaRPr lang="en-GB" sz="2400" i="1" dirty="0">
              <a:solidFill>
                <a:schemeClr val="accent5">
                  <a:lumMod val="60000"/>
                  <a:lumOff val="40000"/>
                </a:schemeClr>
              </a:solidFill>
            </a:endParaRPr>
          </a:p>
        </p:txBody>
      </p:sp>
      <p:pic>
        <p:nvPicPr>
          <p:cNvPr id="2050" name="Picture 2"/>
          <p:cNvPicPr>
            <a:picLocks noChangeAspect="1" noChangeArrowheads="1"/>
          </p:cNvPicPr>
          <p:nvPr/>
        </p:nvPicPr>
        <p:blipFill>
          <a:blip r:embed="rId4" cstate="email"/>
          <a:srcRect/>
          <a:stretch>
            <a:fillRect/>
          </a:stretch>
        </p:blipFill>
        <p:spPr bwMode="auto">
          <a:xfrm>
            <a:off x="3077817" y="3124200"/>
            <a:ext cx="2800349" cy="2057400"/>
          </a:xfrm>
          <a:prstGeom prst="rect">
            <a:avLst/>
          </a:prstGeom>
          <a:noFill/>
          <a:ln w="9525">
            <a:noFill/>
            <a:miter lim="800000"/>
            <a:headEnd/>
            <a:tailEnd/>
          </a:ln>
        </p:spPr>
      </p:pic>
      <p:sp>
        <p:nvSpPr>
          <p:cNvPr id="6" name="TextBox 5"/>
          <p:cNvSpPr txBox="1"/>
          <p:nvPr/>
        </p:nvSpPr>
        <p:spPr>
          <a:xfrm>
            <a:off x="5555973" y="1787891"/>
            <a:ext cx="2819400" cy="461665"/>
          </a:xfrm>
          <a:prstGeom prst="rect">
            <a:avLst/>
          </a:prstGeom>
          <a:solidFill>
            <a:schemeClr val="tx1"/>
          </a:solidFill>
        </p:spPr>
        <p:txBody>
          <a:bodyPr wrap="square" rtlCol="0">
            <a:spAutoFit/>
          </a:bodyPr>
          <a:lstStyle/>
          <a:p>
            <a:r>
              <a:rPr lang="en-GB" sz="1200" dirty="0" smtClean="0">
                <a:hlinkClick r:id="rId2"/>
              </a:rPr>
              <a:t>www.liverpoolmuseums.org.uk/mol/visit/galleries/overhead/lumiere.aspx</a:t>
            </a:r>
            <a:endParaRPr lang="en-GB"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p:cNvPicPr>
            <a:picLocks noChangeAspect="1" noChangeArrowheads="1"/>
          </p:cNvPicPr>
          <p:nvPr/>
        </p:nvPicPr>
        <p:blipFill>
          <a:blip r:embed="rId3" cstate="email"/>
          <a:srcRect/>
          <a:stretch>
            <a:fillRect/>
          </a:stretch>
        </p:blipFill>
        <p:spPr bwMode="auto">
          <a:xfrm>
            <a:off x="6829440" y="914400"/>
            <a:ext cx="2162160" cy="3276000"/>
          </a:xfrm>
          <a:prstGeom prst="rect">
            <a:avLst/>
          </a:prstGeom>
          <a:noFill/>
          <a:ln w="9525">
            <a:noFill/>
            <a:miter lim="800000"/>
            <a:headEnd/>
            <a:tailEnd/>
          </a:ln>
        </p:spPr>
      </p:pic>
      <p:pic>
        <p:nvPicPr>
          <p:cNvPr id="12291" name="Picture 3"/>
          <p:cNvPicPr>
            <a:picLocks noChangeAspect="1" noChangeArrowheads="1"/>
          </p:cNvPicPr>
          <p:nvPr/>
        </p:nvPicPr>
        <p:blipFill>
          <a:blip r:embed="rId4" cstate="email"/>
          <a:srcRect/>
          <a:stretch>
            <a:fillRect/>
          </a:stretch>
        </p:blipFill>
        <p:spPr bwMode="auto">
          <a:xfrm>
            <a:off x="4547131" y="4419600"/>
            <a:ext cx="3201269" cy="2210400"/>
          </a:xfrm>
          <a:prstGeom prst="rect">
            <a:avLst/>
          </a:prstGeom>
          <a:noFill/>
          <a:ln w="9525">
            <a:noFill/>
            <a:miter lim="800000"/>
            <a:headEnd/>
            <a:tailEnd/>
          </a:ln>
        </p:spPr>
      </p:pic>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HUMANITIES AND THE ARCHIVE CITY</a:t>
            </a:r>
            <a:endParaRPr lang="en-GB" sz="2400" i="1" dirty="0">
              <a:solidFill>
                <a:schemeClr val="accent5">
                  <a:lumMod val="60000"/>
                  <a:lumOff val="40000"/>
                </a:schemeClr>
              </a:solidFill>
            </a:endParaRPr>
          </a:p>
        </p:txBody>
      </p:sp>
      <p:pic>
        <p:nvPicPr>
          <p:cNvPr id="12289" name="Picture 1"/>
          <p:cNvPicPr>
            <a:picLocks noChangeAspect="1" noChangeArrowheads="1"/>
          </p:cNvPicPr>
          <p:nvPr/>
        </p:nvPicPr>
        <p:blipFill>
          <a:blip r:embed="rId5" cstate="email"/>
          <a:srcRect/>
          <a:stretch>
            <a:fillRect/>
          </a:stretch>
        </p:blipFill>
        <p:spPr bwMode="auto">
          <a:xfrm>
            <a:off x="617034" y="732183"/>
            <a:ext cx="2262000" cy="3276000"/>
          </a:xfrm>
          <a:prstGeom prst="rect">
            <a:avLst/>
          </a:prstGeom>
          <a:noFill/>
          <a:ln w="9525">
            <a:noFill/>
            <a:miter lim="800000"/>
            <a:headEnd/>
            <a:tailEnd/>
          </a:ln>
        </p:spPr>
      </p:pic>
      <p:pic>
        <p:nvPicPr>
          <p:cNvPr id="12290" name="Picture 2"/>
          <p:cNvPicPr>
            <a:picLocks noChangeAspect="1" noChangeArrowheads="1"/>
          </p:cNvPicPr>
          <p:nvPr/>
        </p:nvPicPr>
        <p:blipFill>
          <a:blip r:embed="rId6" cstate="email"/>
          <a:srcRect/>
          <a:stretch>
            <a:fillRect/>
          </a:stretch>
        </p:blipFill>
        <p:spPr bwMode="auto">
          <a:xfrm>
            <a:off x="4421236" y="1219200"/>
            <a:ext cx="2209800" cy="3276600"/>
          </a:xfrm>
          <a:prstGeom prst="rect">
            <a:avLst/>
          </a:prstGeom>
          <a:noFill/>
          <a:ln w="9525">
            <a:noFill/>
            <a:miter lim="800000"/>
            <a:headEnd/>
            <a:tailEnd/>
          </a:ln>
        </p:spPr>
      </p:pic>
      <p:pic>
        <p:nvPicPr>
          <p:cNvPr id="12" name="Picture 5"/>
          <p:cNvPicPr>
            <a:picLocks noChangeAspect="1" noChangeArrowheads="1"/>
          </p:cNvPicPr>
          <p:nvPr/>
        </p:nvPicPr>
        <p:blipFill>
          <a:blip r:embed="rId7" cstate="email"/>
          <a:srcRect/>
          <a:stretch>
            <a:fillRect/>
          </a:stretch>
        </p:blipFill>
        <p:spPr bwMode="auto">
          <a:xfrm>
            <a:off x="2064834" y="3582000"/>
            <a:ext cx="2262000" cy="3276000"/>
          </a:xfrm>
          <a:prstGeom prst="rect">
            <a:avLst/>
          </a:prstGeom>
          <a:noFill/>
          <a:ln w="9525">
            <a:noFill/>
            <a:miter lim="800000"/>
            <a:headEnd/>
            <a:tailEnd/>
          </a:ln>
        </p:spPr>
      </p:pic>
      <p:pic>
        <p:nvPicPr>
          <p:cNvPr id="12295" name="Picture 7" descr="Related image"/>
          <p:cNvPicPr>
            <a:picLocks noChangeAspect="1" noChangeArrowheads="1"/>
          </p:cNvPicPr>
          <p:nvPr/>
        </p:nvPicPr>
        <p:blipFill>
          <a:blip r:embed="rId8" cstate="email"/>
          <a:srcRect/>
          <a:stretch>
            <a:fillRect/>
          </a:stretch>
        </p:blipFill>
        <p:spPr bwMode="auto">
          <a:xfrm>
            <a:off x="0" y="4419600"/>
            <a:ext cx="1990725" cy="2295526"/>
          </a:xfrm>
          <a:prstGeom prst="rect">
            <a:avLst/>
          </a:prstGeom>
          <a:noFill/>
        </p:spPr>
      </p:pic>
      <p:sp>
        <p:nvSpPr>
          <p:cNvPr id="9" name="TextBox 8"/>
          <p:cNvSpPr txBox="1"/>
          <p:nvPr/>
        </p:nvSpPr>
        <p:spPr>
          <a:xfrm>
            <a:off x="2971800" y="762000"/>
            <a:ext cx="3200400" cy="276999"/>
          </a:xfrm>
          <a:prstGeom prst="rect">
            <a:avLst/>
          </a:prstGeom>
          <a:solidFill>
            <a:schemeClr val="tx1"/>
          </a:solidFill>
        </p:spPr>
        <p:txBody>
          <a:bodyPr wrap="square" rtlCol="0">
            <a:spAutoFit/>
          </a:bodyPr>
          <a:lstStyle/>
          <a:p>
            <a:r>
              <a:rPr lang="en-GB" sz="1200" dirty="0" smtClean="0">
                <a:hlinkClick r:id="rId9"/>
              </a:rPr>
              <a:t>www.nwfa.mmu.ac.uk/mcrtimemachinev4.html</a:t>
            </a:r>
            <a:endParaRPr lang="en-GB"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6" name="TextBox 5"/>
          <p:cNvSpPr txBox="1"/>
          <p:nvPr/>
        </p:nvSpPr>
        <p:spPr>
          <a:xfrm>
            <a:off x="4689764" y="3205862"/>
            <a:ext cx="4336472" cy="800219"/>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SPATIAL ANTHROPOLOGY AND THE ARCHIVE CITY</a:t>
            </a:r>
            <a:endParaRPr lang="en-GB" sz="2300" b="1" spc="15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tial Anthropology cover.jpg"/>
          <p:cNvPicPr>
            <a:picLocks noChangeAspect="1"/>
          </p:cNvPicPr>
          <p:nvPr/>
        </p:nvPicPr>
        <p:blipFill>
          <a:blip r:embed="rId2" cstate="email"/>
          <a:stretch>
            <a:fillRect/>
          </a:stretch>
        </p:blipFill>
        <p:spPr>
          <a:xfrm>
            <a:off x="304800" y="1275522"/>
            <a:ext cx="3209502" cy="5105400"/>
          </a:xfrm>
          <a:prstGeom prst="rect">
            <a:avLst/>
          </a:prstGeom>
          <a:effectLst>
            <a:outerShdw blurRad="254000" dist="228600" dir="2580000" algn="br" rotWithShape="0">
              <a:prstClr val="black">
                <a:alpha val="40000"/>
              </a:prstClr>
            </a:outerShdw>
          </a:effectLst>
        </p:spPr>
      </p:pic>
      <p:pic>
        <p:nvPicPr>
          <p:cNvPr id="1026" name="Picture 2" descr="Image result for spatial anthropology tokyo"/>
          <p:cNvPicPr>
            <a:picLocks noChangeAspect="1" noChangeArrowheads="1"/>
          </p:cNvPicPr>
          <p:nvPr/>
        </p:nvPicPr>
        <p:blipFill>
          <a:blip r:embed="rId3" cstate="email"/>
          <a:srcRect/>
          <a:stretch>
            <a:fillRect/>
          </a:stretch>
        </p:blipFill>
        <p:spPr bwMode="auto">
          <a:xfrm>
            <a:off x="5230161" y="3048000"/>
            <a:ext cx="2237439" cy="3352800"/>
          </a:xfrm>
          <a:prstGeom prst="rect">
            <a:avLst/>
          </a:prstGeom>
          <a:noFill/>
          <a:effectLst>
            <a:outerShdw blurRad="254000" dist="228600" dir="2580000" algn="ctr" rotWithShape="0">
              <a:srgbClr val="000000">
                <a:alpha val="40000"/>
              </a:srgbClr>
            </a:outerShdw>
          </a:effectLst>
        </p:spPr>
      </p:pic>
      <p:sp>
        <p:nvSpPr>
          <p:cNvPr id="4" name="TextBox 3"/>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ANTHROPOLOGY AND THE ARCHIVE CITY</a:t>
            </a:r>
            <a:endParaRPr lang="en-GB" sz="2400" i="1" dirty="0">
              <a:solidFill>
                <a:schemeClr val="accent5">
                  <a:lumMod val="60000"/>
                  <a:lumOff val="40000"/>
                </a:schemeClr>
              </a:solidFill>
            </a:endParaRPr>
          </a:p>
        </p:txBody>
      </p:sp>
      <p:sp>
        <p:nvSpPr>
          <p:cNvPr id="5" name="TextBox 4"/>
          <p:cNvSpPr txBox="1"/>
          <p:nvPr/>
        </p:nvSpPr>
        <p:spPr>
          <a:xfrm>
            <a:off x="3697356" y="914400"/>
            <a:ext cx="5257800" cy="1846659"/>
          </a:xfrm>
          <a:prstGeom prst="rect">
            <a:avLst/>
          </a:prstGeom>
          <a:noFill/>
          <a:ln>
            <a:solidFill>
              <a:schemeClr val="tx1">
                <a:lumMod val="95000"/>
              </a:schemeClr>
            </a:solidFill>
          </a:ln>
        </p:spPr>
        <p:txBody>
          <a:bodyPr wrap="square" rtlCol="0">
            <a:spAutoFit/>
          </a:bodyPr>
          <a:lstStyle/>
          <a:p>
            <a:pPr algn="just"/>
            <a:r>
              <a:rPr lang="en-GB" b="1" i="1" dirty="0" smtClean="0"/>
              <a:t>“</a:t>
            </a:r>
            <a:r>
              <a:rPr lang="en-GB" i="1" dirty="0" smtClean="0"/>
              <a:t>the placing of oneself, critically and reflexively, within the space of contemporary landscapes (urban or otherwise), replete with the meanings and memories that are the accumulation of human activities</a:t>
            </a:r>
            <a:r>
              <a:rPr lang="en-GB" dirty="0" smtClean="0"/>
              <a:t>”</a:t>
            </a:r>
            <a:r>
              <a:rPr lang="en-GB" sz="1600" dirty="0" smtClean="0">
                <a:solidFill>
                  <a:schemeClr val="accent1">
                    <a:lumMod val="40000"/>
                    <a:lumOff val="60000"/>
                  </a:schemeClr>
                </a:solidFill>
              </a:rPr>
              <a:t> </a:t>
            </a:r>
          </a:p>
          <a:p>
            <a:endParaRPr lang="en-GB" sz="1400" dirty="0" smtClean="0">
              <a:solidFill>
                <a:schemeClr val="accent1">
                  <a:lumMod val="40000"/>
                  <a:lumOff val="60000"/>
                </a:schemeClr>
              </a:solidFill>
            </a:endParaRPr>
          </a:p>
          <a:p>
            <a:r>
              <a:rPr lang="en-GB" sz="1400" dirty="0" smtClean="0">
                <a:solidFill>
                  <a:schemeClr val="accent1">
                    <a:lumMod val="40000"/>
                    <a:lumOff val="60000"/>
                  </a:schemeClr>
                </a:solidFill>
              </a:rPr>
              <a:t>[adapted from Jinnai </a:t>
            </a:r>
            <a:r>
              <a:rPr lang="en-GB" sz="1400" dirty="0" err="1" smtClean="0">
                <a:solidFill>
                  <a:schemeClr val="accent1">
                    <a:lumMod val="40000"/>
                    <a:lumOff val="60000"/>
                  </a:schemeClr>
                </a:solidFill>
              </a:rPr>
              <a:t>Hidenobu</a:t>
            </a:r>
            <a:r>
              <a:rPr lang="en-GB" sz="1400" dirty="0" smtClean="0">
                <a:solidFill>
                  <a:schemeClr val="accent1">
                    <a:lumMod val="40000"/>
                    <a:lumOff val="60000"/>
                  </a:schemeClr>
                </a:solidFill>
              </a:rPr>
              <a:t>, </a:t>
            </a:r>
            <a:r>
              <a:rPr lang="en-GB" sz="1400" i="1" dirty="0" smtClean="0">
                <a:solidFill>
                  <a:schemeClr val="accent1">
                    <a:lumMod val="40000"/>
                    <a:lumOff val="60000"/>
                  </a:schemeClr>
                </a:solidFill>
              </a:rPr>
              <a:t>Tokyo: A Spatial Anthropology </a:t>
            </a:r>
            <a:r>
              <a:rPr lang="en-GB" sz="1400" dirty="0" smtClean="0">
                <a:solidFill>
                  <a:schemeClr val="accent1">
                    <a:lumMod val="40000"/>
                    <a:lumOff val="60000"/>
                  </a:schemeClr>
                </a:solidFill>
              </a:rPr>
              <a:t>(1995); Roberts (2018) </a:t>
            </a:r>
            <a:r>
              <a:rPr lang="en-GB" sz="1400" i="1" dirty="0" smtClean="0">
                <a:solidFill>
                  <a:schemeClr val="accent1">
                    <a:lumMod val="40000"/>
                    <a:lumOff val="60000"/>
                  </a:schemeClr>
                </a:solidFill>
              </a:rPr>
              <a:t>Spatial Anthropology: Excursions in Liminal Space</a:t>
            </a:r>
            <a:r>
              <a:rPr lang="en-GB" sz="1400" dirty="0" smtClean="0">
                <a:solidFill>
                  <a:schemeClr val="accent1">
                    <a:lumMod val="40000"/>
                    <a:lumOff val="60000"/>
                  </a:schemeClr>
                </a:solidFill>
              </a:rPr>
              <a:t>]</a:t>
            </a:r>
            <a:endParaRPr lang="en-GB"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Les\Documents\ACADEMIC (GENERAL)\Publications\Spatial Anthropology (monograph)\Manuscript\Images\Fig 5.2.jpg"/>
          <p:cNvPicPr>
            <a:picLocks noChangeAspect="1" noChangeArrowheads="1"/>
          </p:cNvPicPr>
          <p:nvPr/>
        </p:nvPicPr>
        <p:blipFill>
          <a:blip r:embed="rId3" cstate="email"/>
          <a:srcRect/>
          <a:stretch>
            <a:fillRect/>
          </a:stretch>
        </p:blipFill>
        <p:spPr bwMode="auto">
          <a:xfrm>
            <a:off x="5257800" y="1447800"/>
            <a:ext cx="3733800" cy="2499486"/>
          </a:xfrm>
          <a:prstGeom prst="rect">
            <a:avLst/>
          </a:prstGeom>
          <a:noFill/>
        </p:spPr>
      </p:pic>
      <p:pic>
        <p:nvPicPr>
          <p:cNvPr id="9220" name="Picture 4" descr="C:\Users\Les\Documents\ACADEMIC (GENERAL)\Publications\Spatial Anthropology (monograph)\Manuscript\Images\Fig 5.3.jpg"/>
          <p:cNvPicPr>
            <a:picLocks noChangeAspect="1" noChangeArrowheads="1"/>
          </p:cNvPicPr>
          <p:nvPr/>
        </p:nvPicPr>
        <p:blipFill>
          <a:blip r:embed="rId4" cstate="email"/>
          <a:srcRect/>
          <a:stretch>
            <a:fillRect/>
          </a:stretch>
        </p:blipFill>
        <p:spPr bwMode="auto">
          <a:xfrm>
            <a:off x="5272058" y="4206392"/>
            <a:ext cx="3719541" cy="2246008"/>
          </a:xfrm>
          <a:prstGeom prst="rect">
            <a:avLst/>
          </a:prstGeom>
          <a:noFill/>
        </p:spPr>
      </p:pic>
      <p:pic>
        <p:nvPicPr>
          <p:cNvPr id="9221" name="Picture 5"/>
          <p:cNvPicPr>
            <a:picLocks noChangeAspect="1" noChangeArrowheads="1"/>
          </p:cNvPicPr>
          <p:nvPr/>
        </p:nvPicPr>
        <p:blipFill>
          <a:blip r:embed="rId5" cstate="email"/>
          <a:srcRect/>
          <a:stretch>
            <a:fillRect/>
          </a:stretch>
        </p:blipFill>
        <p:spPr bwMode="auto">
          <a:xfrm>
            <a:off x="0" y="1981200"/>
            <a:ext cx="5166854" cy="3810000"/>
          </a:xfrm>
          <a:prstGeom prst="rect">
            <a:avLst/>
          </a:prstGeom>
          <a:noFill/>
          <a:ln w="9525">
            <a:noFill/>
            <a:miter lim="800000"/>
            <a:headEnd/>
            <a:tailEnd/>
          </a:ln>
        </p:spPr>
      </p:pic>
      <p:sp>
        <p:nvSpPr>
          <p:cNvPr id="8" name="TextBox 7"/>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ANTHROPOLOGY AND THE ARCHIVE CITY</a:t>
            </a:r>
            <a:endParaRPr lang="en-GB" sz="2400" i="1" dirty="0">
              <a:solidFill>
                <a:schemeClr val="accent5">
                  <a:lumMod val="60000"/>
                  <a:lumOff val="40000"/>
                </a:schemeClr>
              </a:solidFill>
            </a:endParaRPr>
          </a:p>
        </p:txBody>
      </p:sp>
      <p:sp>
        <p:nvSpPr>
          <p:cNvPr id="6" name="TextBox 5"/>
          <p:cNvSpPr txBox="1"/>
          <p:nvPr/>
        </p:nvSpPr>
        <p:spPr>
          <a:xfrm>
            <a:off x="152400" y="6019800"/>
            <a:ext cx="4953000" cy="523220"/>
          </a:xfrm>
          <a:prstGeom prst="rect">
            <a:avLst/>
          </a:prstGeom>
          <a:noFill/>
        </p:spPr>
        <p:txBody>
          <a:bodyPr wrap="square" rtlCol="0">
            <a:spAutoFit/>
          </a:bodyPr>
          <a:lstStyle/>
          <a:p>
            <a:r>
              <a:rPr lang="en-GB" sz="1400" dirty="0" smtClean="0"/>
              <a:t>See: Les Roberts (2018) ‘Heterotopolis’, in </a:t>
            </a:r>
            <a:r>
              <a:rPr lang="en-GB" sz="1400" i="1" dirty="0" smtClean="0"/>
              <a:t>Spatial Anthropology: Excursions in Liminal Space</a:t>
            </a:r>
            <a:r>
              <a:rPr lang="en-GB" sz="1400" dirty="0" smtClean="0"/>
              <a:t> (Chapter 5).</a:t>
            </a:r>
            <a:endParaRPr lang="en-GB"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ANTHROPOLOGY AND THE ARCHIVE CITY</a:t>
            </a:r>
            <a:endParaRPr lang="en-GB" sz="2400" i="1" dirty="0">
              <a:solidFill>
                <a:schemeClr val="accent5">
                  <a:lumMod val="60000"/>
                  <a:lumOff val="40000"/>
                </a:schemeClr>
              </a:solidFill>
            </a:endParaRPr>
          </a:p>
        </p:txBody>
      </p:sp>
      <p:pic>
        <p:nvPicPr>
          <p:cNvPr id="7" name="Picture 2" descr="C:\Users\Les\Documents\ACADEMIC (GENERAL)\Publications\Spatial Anthropology (monograph)\Manuscript\Images\Fig 5.7.jpg"/>
          <p:cNvPicPr>
            <a:picLocks noChangeAspect="1" noChangeArrowheads="1"/>
          </p:cNvPicPr>
          <p:nvPr/>
        </p:nvPicPr>
        <p:blipFill>
          <a:blip r:embed="rId3" cstate="email"/>
          <a:srcRect/>
          <a:stretch>
            <a:fillRect/>
          </a:stretch>
        </p:blipFill>
        <p:spPr bwMode="auto">
          <a:xfrm>
            <a:off x="1" y="1981200"/>
            <a:ext cx="5181600" cy="3810000"/>
          </a:xfrm>
          <a:prstGeom prst="rect">
            <a:avLst/>
          </a:prstGeom>
          <a:noFill/>
        </p:spPr>
      </p:pic>
      <p:pic>
        <p:nvPicPr>
          <p:cNvPr id="9" name="Picture 8" descr="Oftime&amp;theCity_Cannes.jpg"/>
          <p:cNvPicPr>
            <a:picLocks noChangeAspect="1"/>
          </p:cNvPicPr>
          <p:nvPr/>
        </p:nvPicPr>
        <p:blipFill>
          <a:blip r:embed="rId4" cstate="email"/>
          <a:stretch>
            <a:fillRect/>
          </a:stretch>
        </p:blipFill>
        <p:spPr>
          <a:xfrm>
            <a:off x="5244608" y="753016"/>
            <a:ext cx="3901328" cy="2599784"/>
          </a:xfrm>
          <a:prstGeom prst="rect">
            <a:avLst/>
          </a:prstGeom>
        </p:spPr>
      </p:pic>
      <p:pic>
        <p:nvPicPr>
          <p:cNvPr id="53251" name="Picture 3" descr="C:\Users\Les\Documents\ACADEMIC (GENERAL)\Publications\Spatial Anthropology (monograph)\Manuscript\Images\Fig 5.6.jpg"/>
          <p:cNvPicPr>
            <a:picLocks noChangeAspect="1" noChangeArrowheads="1"/>
          </p:cNvPicPr>
          <p:nvPr/>
        </p:nvPicPr>
        <p:blipFill>
          <a:blip r:embed="rId5" cstate="email"/>
          <a:srcRect/>
          <a:stretch>
            <a:fillRect/>
          </a:stretch>
        </p:blipFill>
        <p:spPr bwMode="auto">
          <a:xfrm>
            <a:off x="5257800" y="3428999"/>
            <a:ext cx="3886199" cy="2914759"/>
          </a:xfrm>
          <a:prstGeom prst="rect">
            <a:avLst/>
          </a:prstGeom>
          <a:noFill/>
        </p:spPr>
      </p:pic>
      <p:pic>
        <p:nvPicPr>
          <p:cNvPr id="10" name="Picture 4" descr="Image result for tereNce dAVIES liverpool"/>
          <p:cNvPicPr>
            <a:picLocks noChangeAspect="1" noChangeArrowheads="1"/>
          </p:cNvPicPr>
          <p:nvPr/>
        </p:nvPicPr>
        <p:blipFill>
          <a:blip r:embed="rId6" cstate="email"/>
          <a:srcRect/>
          <a:stretch>
            <a:fillRect/>
          </a:stretch>
        </p:blipFill>
        <p:spPr bwMode="auto">
          <a:xfrm>
            <a:off x="4953000" y="5729534"/>
            <a:ext cx="1143000" cy="1032388"/>
          </a:xfrm>
          <a:prstGeom prst="rect">
            <a:avLst/>
          </a:prstGeom>
          <a:noFill/>
          <a:effectLst>
            <a:outerShdw blurRad="165100" dist="266700" dir="2820000" algn="br" rotWithShape="0">
              <a:prstClr val="black">
                <a:alpha val="40000"/>
              </a:prstClr>
            </a:outerShdw>
          </a:effectLst>
        </p:spPr>
      </p:pic>
      <p:sp>
        <p:nvSpPr>
          <p:cNvPr id="11" name="TextBox 10"/>
          <p:cNvSpPr txBox="1"/>
          <p:nvPr/>
        </p:nvSpPr>
        <p:spPr>
          <a:xfrm>
            <a:off x="152400" y="6019800"/>
            <a:ext cx="4953000" cy="523220"/>
          </a:xfrm>
          <a:prstGeom prst="rect">
            <a:avLst/>
          </a:prstGeom>
          <a:noFill/>
        </p:spPr>
        <p:txBody>
          <a:bodyPr wrap="square" rtlCol="0">
            <a:spAutoFit/>
          </a:bodyPr>
          <a:lstStyle/>
          <a:p>
            <a:r>
              <a:rPr lang="en-GB" sz="1400" dirty="0" smtClean="0"/>
              <a:t>See: Les Roberts (2018) ‘Heterotopolis’, in </a:t>
            </a:r>
            <a:r>
              <a:rPr lang="en-GB" sz="1400" i="1" dirty="0" smtClean="0"/>
              <a:t>Spatial Anthropology: Excursions in Liminal Space</a:t>
            </a:r>
            <a:r>
              <a:rPr lang="en-GB" sz="1400" dirty="0" smtClean="0"/>
              <a:t> (Chapter 5).</a:t>
            </a:r>
            <a:endParaRPr lang="en-GB"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bington_map.jpg"/>
          <p:cNvPicPr>
            <a:picLocks noChangeAspect="1"/>
          </p:cNvPicPr>
          <p:nvPr/>
        </p:nvPicPr>
        <p:blipFill>
          <a:blip r:embed="rId2" cstate="email"/>
          <a:stretch>
            <a:fillRect/>
          </a:stretch>
        </p:blipFill>
        <p:spPr>
          <a:xfrm>
            <a:off x="5410200" y="4191000"/>
            <a:ext cx="3352801" cy="2667000"/>
          </a:xfrm>
          <a:prstGeom prst="rect">
            <a:avLst/>
          </a:prstGeom>
        </p:spPr>
      </p:pic>
      <p:pic>
        <p:nvPicPr>
          <p:cNvPr id="5" name="Picture 4" descr="Figure 2..jpg"/>
          <p:cNvPicPr>
            <a:picLocks noChangeAspect="1"/>
          </p:cNvPicPr>
          <p:nvPr/>
        </p:nvPicPr>
        <p:blipFill>
          <a:blip r:embed="rId3" cstate="email"/>
          <a:srcRect/>
          <a:stretch>
            <a:fillRect/>
          </a:stretch>
        </p:blipFill>
        <p:spPr>
          <a:xfrm>
            <a:off x="4633644" y="762000"/>
            <a:ext cx="4416833" cy="3352800"/>
          </a:xfrm>
          <a:prstGeom prst="rect">
            <a:avLst/>
          </a:prstGeom>
        </p:spPr>
      </p:pic>
      <p:pic>
        <p:nvPicPr>
          <p:cNvPr id="6" name="Picture 5" descr="swan programme.jpg"/>
          <p:cNvPicPr>
            <a:picLocks noChangeAspect="1"/>
          </p:cNvPicPr>
          <p:nvPr/>
        </p:nvPicPr>
        <p:blipFill>
          <a:blip r:embed="rId4" cstate="email"/>
          <a:srcRect/>
          <a:stretch>
            <a:fillRect/>
          </a:stretch>
        </p:blipFill>
        <p:spPr>
          <a:xfrm>
            <a:off x="71918" y="746576"/>
            <a:ext cx="4161172" cy="6101150"/>
          </a:xfrm>
          <a:prstGeom prst="rect">
            <a:avLst/>
          </a:prstGeom>
        </p:spPr>
      </p:pic>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ANTHROPOLOGY AND THE ARCHIVE CITY</a:t>
            </a:r>
            <a:endParaRPr lang="en-GB" sz="2400" i="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77704" y="3308058"/>
            <a:ext cx="4343400" cy="253916"/>
          </a:xfrm>
          <a:prstGeom prst="rect">
            <a:avLst/>
          </a:prstGeom>
          <a:noFill/>
        </p:spPr>
        <p:txBody>
          <a:bodyPr wrap="square" rtlCol="0">
            <a:spAutoFit/>
          </a:bodyPr>
          <a:lstStyle/>
          <a:p>
            <a:r>
              <a:rPr lang="en-GB" sz="1050" dirty="0" smtClean="0">
                <a:solidFill>
                  <a:schemeClr val="accent1">
                    <a:lumMod val="40000"/>
                    <a:lumOff val="60000"/>
                  </a:schemeClr>
                </a:solidFill>
              </a:rPr>
              <a:t>Mitchell &amp; Kenyon ‘Liverpool as seen from the front of an electric car’ (1901) </a:t>
            </a:r>
            <a:endParaRPr lang="en-GB" sz="1050" dirty="0">
              <a:solidFill>
                <a:schemeClr val="accent1">
                  <a:lumMod val="40000"/>
                  <a:lumOff val="60000"/>
                </a:schemeClr>
              </a:solidFill>
            </a:endParaRPr>
          </a:p>
        </p:txBody>
      </p:sp>
      <p:sp>
        <p:nvSpPr>
          <p:cNvPr id="3" name="TextBox 2"/>
          <p:cNvSpPr txBox="1"/>
          <p:nvPr/>
        </p:nvSpPr>
        <p:spPr>
          <a:xfrm>
            <a:off x="400050" y="1106556"/>
            <a:ext cx="8343900" cy="3108543"/>
          </a:xfrm>
          <a:prstGeom prst="rect">
            <a:avLst/>
          </a:prstGeom>
          <a:noFill/>
        </p:spPr>
        <p:txBody>
          <a:bodyPr wrap="square" rtlCol="0">
            <a:spAutoFit/>
          </a:bodyPr>
          <a:lstStyle/>
          <a:p>
            <a:pPr marL="360363" indent="-360363">
              <a:buFont typeface="Wingdings" pitchFamily="2" charset="2"/>
              <a:buChar char="q"/>
            </a:pPr>
            <a:r>
              <a:rPr lang="en-GB" dirty="0" smtClean="0"/>
              <a:t>What is the ‘archive city’?</a:t>
            </a:r>
          </a:p>
          <a:p>
            <a:pPr marL="360363" indent="-360363">
              <a:buFont typeface="Wingdings" pitchFamily="2" charset="2"/>
              <a:buChar char="q"/>
            </a:pPr>
            <a:endParaRPr lang="en-GB" dirty="0" smtClean="0"/>
          </a:p>
          <a:p>
            <a:pPr marL="360363" indent="-360363">
              <a:buFont typeface="Wingdings" pitchFamily="2" charset="2"/>
              <a:buChar char="q"/>
            </a:pPr>
            <a:endParaRPr lang="en-GB" dirty="0" smtClean="0"/>
          </a:p>
          <a:p>
            <a:pPr marL="360363" indent="-360363">
              <a:buFont typeface="Wingdings" pitchFamily="2" charset="2"/>
              <a:buChar char="q"/>
            </a:pPr>
            <a:r>
              <a:rPr lang="en-GB" dirty="0" smtClean="0"/>
              <a:t>What is the ‘archive’ in the digital age?</a:t>
            </a:r>
          </a:p>
          <a:p>
            <a:pPr marL="360363" indent="-360363">
              <a:buFont typeface="Wingdings" pitchFamily="2" charset="2"/>
              <a:buChar char="q"/>
            </a:pPr>
            <a:endParaRPr lang="en-GB" dirty="0" smtClean="0"/>
          </a:p>
          <a:p>
            <a:pPr marL="360363" indent="-360363">
              <a:buFont typeface="Wingdings" pitchFamily="2" charset="2"/>
              <a:buChar char="q"/>
            </a:pPr>
            <a:endParaRPr lang="en-GB" dirty="0" smtClean="0"/>
          </a:p>
          <a:p>
            <a:pPr marL="360363" indent="-360363">
              <a:buFont typeface="Wingdings" pitchFamily="2" charset="2"/>
              <a:buChar char="q"/>
            </a:pPr>
            <a:r>
              <a:rPr lang="en-GB" dirty="0" smtClean="0"/>
              <a:t>Where is the ‘archive’ in the digital age?</a:t>
            </a:r>
          </a:p>
          <a:p>
            <a:pPr marL="360363" indent="-360363">
              <a:buFont typeface="Wingdings" pitchFamily="2" charset="2"/>
              <a:buChar char="q"/>
            </a:pPr>
            <a:endParaRPr lang="en-GB" dirty="0" smtClean="0"/>
          </a:p>
          <a:p>
            <a:pPr marL="360363" indent="-360363">
              <a:buFont typeface="Wingdings" pitchFamily="2" charset="2"/>
              <a:buChar char="q"/>
            </a:pPr>
            <a:endParaRPr lang="en-GB" dirty="0" smtClean="0"/>
          </a:p>
          <a:p>
            <a:pPr marL="360363" indent="-360363">
              <a:buFont typeface="Wingdings" pitchFamily="2" charset="2"/>
              <a:buChar char="q"/>
            </a:pPr>
            <a:r>
              <a:rPr lang="en-GB" dirty="0" smtClean="0"/>
              <a:t>How might archival film practices ‘articulate an historiography of radical memory’? </a:t>
            </a:r>
            <a:r>
              <a:rPr lang="en-GB" sz="1600" dirty="0" smtClean="0">
                <a:solidFill>
                  <a:schemeClr val="accent1">
                    <a:lumMod val="40000"/>
                    <a:lumOff val="60000"/>
                  </a:schemeClr>
                </a:solidFill>
              </a:rPr>
              <a:t>(Russell 1999)</a:t>
            </a:r>
            <a:endParaRPr lang="en-GB" sz="2000" dirty="0" smtClean="0">
              <a:solidFill>
                <a:schemeClr val="accent1">
                  <a:lumMod val="40000"/>
                  <a:lumOff val="60000"/>
                </a:schemeClr>
              </a:solidFill>
            </a:endParaRPr>
          </a:p>
        </p:txBody>
      </p:sp>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THE ARCHIVE CITY</a:t>
            </a:r>
            <a:endParaRPr lang="en-GB" sz="2400" i="1" dirty="0">
              <a:solidFill>
                <a:schemeClr val="accent5">
                  <a:lumMod val="60000"/>
                  <a:lumOff val="40000"/>
                </a:schemeClr>
              </a:solidFill>
            </a:endParaRPr>
          </a:p>
        </p:txBody>
      </p:sp>
      <p:grpSp>
        <p:nvGrpSpPr>
          <p:cNvPr id="14" name="Group 13"/>
          <p:cNvGrpSpPr/>
          <p:nvPr/>
        </p:nvGrpSpPr>
        <p:grpSpPr>
          <a:xfrm>
            <a:off x="498874" y="4457700"/>
            <a:ext cx="8146252" cy="2402856"/>
            <a:chOff x="659901" y="4437822"/>
            <a:chExt cx="8146252" cy="2402856"/>
          </a:xfrm>
        </p:grpSpPr>
        <p:pic>
          <p:nvPicPr>
            <p:cNvPr id="15" name="Picture 2" descr="Related image"/>
            <p:cNvPicPr>
              <a:picLocks noChangeAspect="1" noChangeArrowheads="1"/>
            </p:cNvPicPr>
            <p:nvPr/>
          </p:nvPicPr>
          <p:blipFill>
            <a:blip r:embed="rId2" cstate="email"/>
            <a:srcRect/>
            <a:stretch>
              <a:fillRect/>
            </a:stretch>
          </p:blipFill>
          <p:spPr bwMode="auto">
            <a:xfrm>
              <a:off x="6848061" y="4439478"/>
              <a:ext cx="1958092" cy="2401200"/>
            </a:xfrm>
            <a:prstGeom prst="rect">
              <a:avLst/>
            </a:prstGeom>
            <a:noFill/>
          </p:spPr>
        </p:pic>
        <p:pic>
          <p:nvPicPr>
            <p:cNvPr id="16" name="Picture 6" descr="Related image"/>
            <p:cNvPicPr>
              <a:picLocks noChangeAspect="1" noChangeArrowheads="1"/>
            </p:cNvPicPr>
            <p:nvPr/>
          </p:nvPicPr>
          <p:blipFill>
            <a:blip r:embed="rId3" cstate="email"/>
            <a:srcRect/>
            <a:stretch>
              <a:fillRect/>
            </a:stretch>
          </p:blipFill>
          <p:spPr bwMode="auto">
            <a:xfrm>
              <a:off x="659901" y="4439478"/>
              <a:ext cx="1920960" cy="2401200"/>
            </a:xfrm>
            <a:prstGeom prst="rect">
              <a:avLst/>
            </a:prstGeom>
            <a:noFill/>
          </p:spPr>
        </p:pic>
        <p:pic>
          <p:nvPicPr>
            <p:cNvPr id="17" name="Picture 2" descr="Image result for DATA VIRTUAL SPACE"/>
            <p:cNvPicPr>
              <a:picLocks noChangeAspect="1" noChangeArrowheads="1"/>
            </p:cNvPicPr>
            <p:nvPr/>
          </p:nvPicPr>
          <p:blipFill>
            <a:blip r:embed="rId4" cstate="email"/>
            <a:srcRect/>
            <a:stretch>
              <a:fillRect/>
            </a:stretch>
          </p:blipFill>
          <p:spPr bwMode="auto">
            <a:xfrm>
              <a:off x="2580861" y="4437822"/>
              <a:ext cx="4267200" cy="2400300"/>
            </a:xfrm>
            <a:prstGeom prst="rect">
              <a:avLst/>
            </a:prstGeom>
            <a:noFill/>
          </p:spPr>
        </p:pic>
      </p:grpSp>
      <p:pic>
        <p:nvPicPr>
          <p:cNvPr id="1027" name="Picture 3"/>
          <p:cNvPicPr>
            <a:picLocks noChangeAspect="1" noChangeArrowheads="1"/>
          </p:cNvPicPr>
          <p:nvPr/>
        </p:nvPicPr>
        <p:blipFill>
          <a:blip r:embed="rId5" cstate="email"/>
          <a:srcRect/>
          <a:stretch>
            <a:fillRect/>
          </a:stretch>
        </p:blipFill>
        <p:spPr bwMode="auto">
          <a:xfrm>
            <a:off x="5373386" y="792822"/>
            <a:ext cx="3276600" cy="2507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srcRect/>
          <a:stretch>
            <a:fillRect/>
          </a:stretch>
        </p:blipFill>
        <p:spPr bwMode="auto">
          <a:xfrm>
            <a:off x="0" y="838200"/>
            <a:ext cx="9144000" cy="2057400"/>
          </a:xfrm>
          <a:prstGeom prst="rect">
            <a:avLst/>
          </a:prstGeom>
          <a:noFill/>
          <a:ln w="9525">
            <a:noFill/>
            <a:miter lim="800000"/>
            <a:headEnd/>
            <a:tailEnd/>
          </a:ln>
          <a:effectLst/>
        </p:spPr>
      </p:pic>
      <p:pic>
        <p:nvPicPr>
          <p:cNvPr id="3" name="Picture 2" descr="CinematicBologna.jpg"/>
          <p:cNvPicPr>
            <a:picLocks noChangeAspect="1"/>
          </p:cNvPicPr>
          <p:nvPr/>
        </p:nvPicPr>
        <p:blipFill>
          <a:blip r:embed="rId3" cstate="email"/>
          <a:srcRect/>
          <a:stretch>
            <a:fillRect/>
          </a:stretch>
        </p:blipFill>
        <p:spPr>
          <a:xfrm>
            <a:off x="92766" y="3014753"/>
            <a:ext cx="3352800" cy="3823369"/>
          </a:xfrm>
          <a:prstGeom prst="rect">
            <a:avLst/>
          </a:prstGeom>
          <a:scene3d>
            <a:camera prst="orthographicFront">
              <a:rot lat="0" lon="0" rev="60000"/>
            </a:camera>
            <a:lightRig rig="threePt" dir="t"/>
          </a:scene3d>
        </p:spPr>
      </p:pic>
      <p:sp>
        <p:nvSpPr>
          <p:cNvPr id="4" name="TextBox 3"/>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ANTHROPOLOGY AND THE ARCHIVE CITY</a:t>
            </a:r>
            <a:endParaRPr lang="en-GB" sz="2400" i="1" dirty="0">
              <a:solidFill>
                <a:schemeClr val="accent5">
                  <a:lumMod val="60000"/>
                  <a:lumOff val="40000"/>
                </a:schemeClr>
              </a:solidFill>
            </a:endParaRPr>
          </a:p>
        </p:txBody>
      </p:sp>
      <p:pic>
        <p:nvPicPr>
          <p:cNvPr id="5" name="Picture 4" descr="DSC09744.JPG"/>
          <p:cNvPicPr>
            <a:picLocks noChangeAspect="1"/>
          </p:cNvPicPr>
          <p:nvPr/>
        </p:nvPicPr>
        <p:blipFill>
          <a:blip r:embed="rId4" cstate="email">
            <a:lum bright="25000"/>
          </a:blip>
          <a:srcRect/>
          <a:stretch>
            <a:fillRect/>
          </a:stretch>
        </p:blipFill>
        <p:spPr>
          <a:xfrm>
            <a:off x="3581400" y="2971800"/>
            <a:ext cx="5562600" cy="381993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9800" y="858589"/>
            <a:ext cx="6400800" cy="5840060"/>
          </a:xfrm>
          <a:prstGeom prst="rect">
            <a:avLst/>
          </a:prstGeom>
          <a:noFill/>
        </p:spPr>
        <p:txBody>
          <a:bodyPr wrap="square" rtlCol="0">
            <a:spAutoFit/>
          </a:bodyPr>
          <a:lstStyle/>
          <a:p>
            <a:pPr marL="360363" lvl="1" indent="-360363">
              <a:lnSpc>
                <a:spcPts val="2700"/>
              </a:lnSpc>
              <a:buFont typeface="Wingdings" pitchFamily="2" charset="2"/>
              <a:buChar char="q"/>
            </a:pPr>
            <a:r>
              <a:rPr lang="en-GB" sz="2000" b="1" dirty="0" smtClean="0"/>
              <a:t>Whose city / whose memory / whose cultural heritage?</a:t>
            </a:r>
          </a:p>
          <a:p>
            <a:pPr marL="817563" lvl="2" indent="-360363">
              <a:lnSpc>
                <a:spcPts val="2700"/>
              </a:lnSpc>
              <a:buFont typeface="Wingdings" pitchFamily="2" charset="2"/>
              <a:buChar char="§"/>
            </a:pPr>
            <a:r>
              <a:rPr lang="en-GB" dirty="0" smtClean="0"/>
              <a:t>Habitus, place and identity</a:t>
            </a:r>
          </a:p>
          <a:p>
            <a:pPr marL="360363" indent="-360363">
              <a:lnSpc>
                <a:spcPts val="2700"/>
              </a:lnSpc>
              <a:buFont typeface="Wingdings" pitchFamily="2" charset="2"/>
              <a:buChar char="q"/>
            </a:pPr>
            <a:endParaRPr lang="en-GB" sz="2000" dirty="0" smtClean="0"/>
          </a:p>
          <a:p>
            <a:pPr marL="360363" indent="-360363">
              <a:lnSpc>
                <a:spcPts val="2700"/>
              </a:lnSpc>
              <a:buFont typeface="Wingdings" pitchFamily="2" charset="2"/>
              <a:buChar char="q"/>
            </a:pPr>
            <a:r>
              <a:rPr lang="en-GB" sz="2000" b="1" dirty="0" smtClean="0"/>
              <a:t>Cosmopolitanism and the archive city</a:t>
            </a:r>
          </a:p>
          <a:p>
            <a:pPr marL="817563" lvl="1" indent="-360363">
              <a:lnSpc>
                <a:spcPts val="2700"/>
              </a:lnSpc>
              <a:buFont typeface="Wingdings" pitchFamily="2" charset="2"/>
              <a:buChar char="§"/>
            </a:pPr>
            <a:r>
              <a:rPr lang="en-GB" dirty="0" smtClean="0"/>
              <a:t>Multiple and contested narratives – </a:t>
            </a:r>
            <a:r>
              <a:rPr lang="en-GB" dirty="0" err="1" smtClean="0"/>
              <a:t>plurivocality</a:t>
            </a:r>
            <a:endParaRPr lang="en-GB" dirty="0" smtClean="0"/>
          </a:p>
          <a:p>
            <a:pPr marL="360363" indent="-360363">
              <a:lnSpc>
                <a:spcPts val="2700"/>
              </a:lnSpc>
              <a:buFont typeface="Wingdings" pitchFamily="2" charset="2"/>
              <a:buChar char="q"/>
            </a:pPr>
            <a:endParaRPr lang="en-GB" sz="2000" dirty="0" smtClean="0"/>
          </a:p>
          <a:p>
            <a:pPr marL="360363" indent="-360363">
              <a:lnSpc>
                <a:spcPts val="2700"/>
              </a:lnSpc>
              <a:buFont typeface="Wingdings" pitchFamily="2" charset="2"/>
              <a:buChar char="q"/>
            </a:pPr>
            <a:r>
              <a:rPr lang="en-GB" sz="2000" b="1" dirty="0" smtClean="0"/>
              <a:t>Socially and spatially embedded</a:t>
            </a:r>
          </a:p>
          <a:p>
            <a:pPr marL="817563" lvl="1" indent="-360363">
              <a:lnSpc>
                <a:spcPts val="2700"/>
              </a:lnSpc>
              <a:buFont typeface="Wingdings" pitchFamily="2" charset="2"/>
              <a:buChar char="§"/>
            </a:pPr>
            <a:r>
              <a:rPr lang="en-GB" dirty="0" smtClean="0"/>
              <a:t>Lived spaces - vernacular and everyday spatial stories</a:t>
            </a:r>
          </a:p>
          <a:p>
            <a:pPr marL="817563" lvl="1" indent="-360363">
              <a:lnSpc>
                <a:spcPts val="2700"/>
              </a:lnSpc>
              <a:buFont typeface="Wingdings" pitchFamily="2" charset="2"/>
              <a:buChar char="§"/>
            </a:pPr>
            <a:r>
              <a:rPr lang="en-GB" dirty="0" smtClean="0"/>
              <a:t>People as archives</a:t>
            </a:r>
          </a:p>
          <a:p>
            <a:pPr marL="360363" indent="-360363">
              <a:lnSpc>
                <a:spcPts val="2700"/>
              </a:lnSpc>
              <a:buFont typeface="Wingdings" pitchFamily="2" charset="2"/>
              <a:buChar char="q"/>
            </a:pPr>
            <a:endParaRPr lang="en-GB" sz="2000" b="1" dirty="0" smtClean="0"/>
          </a:p>
          <a:p>
            <a:pPr marL="360363" indent="-360363">
              <a:lnSpc>
                <a:spcPts val="2700"/>
              </a:lnSpc>
              <a:buFont typeface="Wingdings" pitchFamily="2" charset="2"/>
              <a:buChar char="q"/>
            </a:pPr>
            <a:r>
              <a:rPr lang="en-GB" sz="2000" b="1" dirty="0" smtClean="0"/>
              <a:t>Mapping spatial stories – mixed methods</a:t>
            </a:r>
          </a:p>
          <a:p>
            <a:pPr marL="817563" lvl="1" indent="-360363">
              <a:buFont typeface="Wingdings" pitchFamily="2" charset="2"/>
              <a:buChar char="§"/>
            </a:pPr>
            <a:r>
              <a:rPr lang="en-GB" dirty="0" smtClean="0"/>
              <a:t>Ethnography and qualitative</a:t>
            </a:r>
          </a:p>
          <a:p>
            <a:pPr marL="817563" lvl="1" indent="-360363">
              <a:buFont typeface="Wingdings" pitchFamily="2" charset="2"/>
              <a:buChar char="§"/>
            </a:pPr>
            <a:r>
              <a:rPr lang="en-GB" dirty="0" smtClean="0"/>
              <a:t>Oral history / social &amp; cultural biography</a:t>
            </a:r>
          </a:p>
          <a:p>
            <a:pPr marL="817563" lvl="1" indent="-360363">
              <a:buFont typeface="Wingdings" pitchFamily="2" charset="2"/>
              <a:buChar char="§"/>
            </a:pPr>
            <a:r>
              <a:rPr lang="en-GB" dirty="0" smtClean="0"/>
              <a:t>Autoethnography</a:t>
            </a:r>
          </a:p>
          <a:p>
            <a:pPr marL="817563" lvl="1" indent="-360363">
              <a:buFont typeface="Wingdings" pitchFamily="2" charset="2"/>
              <a:buChar char="§"/>
            </a:pPr>
            <a:r>
              <a:rPr lang="en-GB" dirty="0" smtClean="0"/>
              <a:t>Performative and participatory</a:t>
            </a:r>
          </a:p>
          <a:p>
            <a:pPr marL="817563" lvl="1" indent="-360363">
              <a:buFont typeface="Wingdings" pitchFamily="2" charset="2"/>
              <a:buChar char="§"/>
            </a:pPr>
            <a:r>
              <a:rPr lang="en-GB" dirty="0" smtClean="0"/>
              <a:t>Archival (open, digital, database)</a:t>
            </a:r>
          </a:p>
          <a:p>
            <a:pPr marL="817563" lvl="1" indent="-360363">
              <a:buFont typeface="Wingdings" pitchFamily="2" charset="2"/>
              <a:buChar char="§"/>
            </a:pPr>
            <a:r>
              <a:rPr lang="en-GB" dirty="0" smtClean="0"/>
              <a:t>Archiveology (salvage, recycle, bricolage)</a:t>
            </a:r>
          </a:p>
          <a:p>
            <a:pPr marL="817563" lvl="1" indent="-360363">
              <a:buFont typeface="Wingdings" pitchFamily="2" charset="2"/>
              <a:buChar char="§"/>
            </a:pPr>
            <a:r>
              <a:rPr lang="en-GB" dirty="0" smtClean="0"/>
              <a:t>Cartography / deep mapping / GIS / locative media</a:t>
            </a:r>
          </a:p>
        </p:txBody>
      </p:sp>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SPATIAL ANTHROPOLOGY AND THE ARCHIVE CITY</a:t>
            </a:r>
            <a:endParaRPr lang="en-GB" sz="2400" i="1" dirty="0">
              <a:solidFill>
                <a:schemeClr val="accent5">
                  <a:lumMod val="60000"/>
                  <a:lumOff val="40000"/>
                </a:schemeClr>
              </a:solidFill>
            </a:endParaRPr>
          </a:p>
        </p:txBody>
      </p:sp>
      <p:pic>
        <p:nvPicPr>
          <p:cNvPr id="9" name="Picture 8" descr="Spatial Anthropology cover.jpg"/>
          <p:cNvPicPr>
            <a:picLocks noChangeAspect="1"/>
          </p:cNvPicPr>
          <p:nvPr/>
        </p:nvPicPr>
        <p:blipFill>
          <a:blip r:embed="rId2" cstate="email"/>
          <a:stretch>
            <a:fillRect/>
          </a:stretch>
        </p:blipFill>
        <p:spPr>
          <a:xfrm>
            <a:off x="-2" y="811853"/>
            <a:ext cx="1884780" cy="2998147"/>
          </a:xfrm>
          <a:prstGeom prst="rect">
            <a:avLst/>
          </a:prstGeom>
          <a:effectLst/>
        </p:spPr>
      </p:pic>
      <p:pic>
        <p:nvPicPr>
          <p:cNvPr id="10" name="Picture 9" descr="Locating_mov_image_cover (without title).jpg"/>
          <p:cNvPicPr>
            <a:picLocks noChangeAspect="1"/>
          </p:cNvPicPr>
          <p:nvPr/>
        </p:nvPicPr>
        <p:blipFill>
          <a:blip r:embed="rId3" cstate="email"/>
          <a:stretch>
            <a:fillRect/>
          </a:stretch>
        </p:blipFill>
        <p:spPr>
          <a:xfrm>
            <a:off x="-1" y="3962400"/>
            <a:ext cx="1882983" cy="2819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6" name="TextBox 5"/>
          <p:cNvSpPr txBox="1"/>
          <p:nvPr/>
        </p:nvSpPr>
        <p:spPr>
          <a:xfrm>
            <a:off x="4689764" y="3205862"/>
            <a:ext cx="4336472" cy="800219"/>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NETWORKING THE ARCHIVE CITY</a:t>
            </a:r>
            <a:endParaRPr lang="en-GB" sz="2300" b="1" spc="15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NETWORKING THE ARCHIVE CITY</a:t>
            </a:r>
            <a:endParaRPr lang="en-GB" sz="2400" i="1" dirty="0">
              <a:solidFill>
                <a:schemeClr val="accent5">
                  <a:lumMod val="60000"/>
                  <a:lumOff val="40000"/>
                </a:schemeClr>
              </a:solidFill>
            </a:endParaRPr>
          </a:p>
        </p:txBody>
      </p:sp>
      <p:grpSp>
        <p:nvGrpSpPr>
          <p:cNvPr id="6" name="Group 5"/>
          <p:cNvGrpSpPr/>
          <p:nvPr/>
        </p:nvGrpSpPr>
        <p:grpSpPr>
          <a:xfrm>
            <a:off x="378246" y="1143000"/>
            <a:ext cx="8387508" cy="5355102"/>
            <a:chOff x="378246" y="1143000"/>
            <a:chExt cx="8387508" cy="5355102"/>
          </a:xfrm>
        </p:grpSpPr>
        <p:pic>
          <p:nvPicPr>
            <p:cNvPr id="1026" name="Picture 2"/>
            <p:cNvPicPr>
              <a:picLocks noChangeAspect="1" noChangeArrowheads="1"/>
            </p:cNvPicPr>
            <p:nvPr/>
          </p:nvPicPr>
          <p:blipFill>
            <a:blip r:embed="rId2" cstate="email"/>
            <a:srcRect/>
            <a:stretch>
              <a:fillRect/>
            </a:stretch>
          </p:blipFill>
          <p:spPr bwMode="auto">
            <a:xfrm>
              <a:off x="378246" y="1143000"/>
              <a:ext cx="8387508" cy="5355102"/>
            </a:xfrm>
            <a:prstGeom prst="rect">
              <a:avLst/>
            </a:prstGeom>
            <a:noFill/>
            <a:ln w="9525">
              <a:noFill/>
              <a:miter lim="800000"/>
              <a:headEnd/>
              <a:tailEnd/>
            </a:ln>
          </p:spPr>
        </p:pic>
        <p:pic>
          <p:nvPicPr>
            <p:cNvPr id="5" name="Picture 2"/>
            <p:cNvPicPr>
              <a:picLocks noChangeAspect="1" noChangeArrowheads="1"/>
            </p:cNvPicPr>
            <p:nvPr/>
          </p:nvPicPr>
          <p:blipFill>
            <a:blip r:embed="rId3" cstate="email"/>
            <a:srcRect/>
            <a:stretch>
              <a:fillRect/>
            </a:stretch>
          </p:blipFill>
          <p:spPr bwMode="auto">
            <a:xfrm>
              <a:off x="381000" y="2362200"/>
              <a:ext cx="762000" cy="1295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NETWORKING THE ARCHIVE CITY</a:t>
            </a:r>
            <a:endParaRPr lang="en-GB" sz="2400" i="1" dirty="0">
              <a:solidFill>
                <a:schemeClr val="accent5">
                  <a:lumMod val="60000"/>
                  <a:lumOff val="40000"/>
                </a:schemeClr>
              </a:solidFill>
            </a:endParaRPr>
          </a:p>
        </p:txBody>
      </p:sp>
      <p:sp>
        <p:nvSpPr>
          <p:cNvPr id="10" name="TextBox 9"/>
          <p:cNvSpPr txBox="1"/>
          <p:nvPr/>
        </p:nvSpPr>
        <p:spPr>
          <a:xfrm>
            <a:off x="838200" y="1073289"/>
            <a:ext cx="7467600" cy="5632311"/>
          </a:xfrm>
          <a:prstGeom prst="rect">
            <a:avLst/>
          </a:prstGeom>
          <a:noFill/>
        </p:spPr>
        <p:txBody>
          <a:bodyPr wrap="square" rtlCol="0">
            <a:spAutoFit/>
          </a:bodyPr>
          <a:lstStyle/>
          <a:p>
            <a:pPr marL="360363" lvl="1" indent="-360363">
              <a:lnSpc>
                <a:spcPts val="2700"/>
              </a:lnSpc>
              <a:buFont typeface="Wingdings" pitchFamily="2" charset="2"/>
              <a:buChar char="q"/>
            </a:pPr>
            <a:r>
              <a:rPr lang="en-GB" sz="2000" b="1" dirty="0" smtClean="0"/>
              <a:t>BUILDING THE CAPACITY FOR GROWTH</a:t>
            </a:r>
          </a:p>
          <a:p>
            <a:pPr marL="817563" lvl="2" indent="-360363">
              <a:lnSpc>
                <a:spcPts val="2700"/>
              </a:lnSpc>
              <a:buFont typeface="Wingdings" pitchFamily="2" charset="2"/>
              <a:buChar char="§"/>
            </a:pPr>
            <a:r>
              <a:rPr lang="en-GB" dirty="0" smtClean="0"/>
              <a:t>Can the archive city network expand?</a:t>
            </a:r>
          </a:p>
          <a:p>
            <a:pPr marL="817563" lvl="2" indent="-360363">
              <a:lnSpc>
                <a:spcPts val="2700"/>
              </a:lnSpc>
              <a:buFont typeface="Wingdings" pitchFamily="2" charset="2"/>
              <a:buChar char="§"/>
            </a:pPr>
            <a:r>
              <a:rPr lang="en-GB" dirty="0" smtClean="0"/>
              <a:t>Sustainability and after-project management</a:t>
            </a:r>
          </a:p>
          <a:p>
            <a:pPr marL="817563" lvl="2" indent="-360363">
              <a:lnSpc>
                <a:spcPts val="2700"/>
              </a:lnSpc>
              <a:buFont typeface="Wingdings" pitchFamily="2" charset="2"/>
              <a:buChar char="§"/>
            </a:pPr>
            <a:endParaRPr lang="en-GB" dirty="0" smtClean="0"/>
          </a:p>
          <a:p>
            <a:pPr marL="360363" lvl="1" indent="-360363">
              <a:lnSpc>
                <a:spcPts val="2700"/>
              </a:lnSpc>
              <a:buFont typeface="Wingdings" pitchFamily="2" charset="2"/>
              <a:buChar char="q"/>
            </a:pPr>
            <a:r>
              <a:rPr lang="en-GB" sz="2000" b="1" dirty="0" smtClean="0"/>
              <a:t>CAPACITY FOR DEVELOPING ‘ADD ONS’</a:t>
            </a:r>
          </a:p>
          <a:p>
            <a:pPr marL="817563" lvl="2" indent="-360363">
              <a:lnSpc>
                <a:spcPts val="2700"/>
              </a:lnSpc>
              <a:buFont typeface="Wingdings" pitchFamily="2" charset="2"/>
              <a:buChar char="§"/>
            </a:pPr>
            <a:r>
              <a:rPr lang="en-GB" dirty="0" smtClean="0"/>
              <a:t>Can the archival city resources be used to populate other digital applications? (e.g. locative media apps; city film tours/trails, etc.)</a:t>
            </a:r>
          </a:p>
          <a:p>
            <a:pPr marL="817563" lvl="2" indent="-360363">
              <a:lnSpc>
                <a:spcPts val="2700"/>
              </a:lnSpc>
              <a:buFont typeface="Wingdings" pitchFamily="2" charset="2"/>
              <a:buChar char="§"/>
            </a:pPr>
            <a:endParaRPr lang="en-GB" dirty="0" smtClean="0"/>
          </a:p>
          <a:p>
            <a:pPr marL="360363" lvl="1" indent="-360363">
              <a:lnSpc>
                <a:spcPts val="2700"/>
              </a:lnSpc>
              <a:buFont typeface="Wingdings" pitchFamily="2" charset="2"/>
              <a:buChar char="q"/>
            </a:pPr>
            <a:r>
              <a:rPr lang="en-GB" sz="2000" b="1" dirty="0" smtClean="0"/>
              <a:t> COMPATIBILITY BETWEEN PARTNER PROJECTS/CITIES</a:t>
            </a:r>
          </a:p>
          <a:p>
            <a:pPr marL="817563" lvl="2" indent="-360363">
              <a:lnSpc>
                <a:spcPts val="2700"/>
              </a:lnSpc>
              <a:buFont typeface="Wingdings" pitchFamily="2" charset="2"/>
              <a:buChar char="§"/>
            </a:pPr>
            <a:r>
              <a:rPr lang="en-GB" dirty="0" smtClean="0"/>
              <a:t>Software compatibility (database tools; imaging software; geospatial software systems)</a:t>
            </a:r>
          </a:p>
          <a:p>
            <a:pPr marL="817563" lvl="2" indent="-360363">
              <a:lnSpc>
                <a:spcPts val="2700"/>
              </a:lnSpc>
              <a:buFont typeface="Wingdings" pitchFamily="2" charset="2"/>
              <a:buChar char="§"/>
            </a:pPr>
            <a:r>
              <a:rPr lang="en-GB" dirty="0" smtClean="0"/>
              <a:t>Compatibility of aims and objectives across partners; to what extent is the remit underpinning the archival work shared across partner institutions and cities?</a:t>
            </a:r>
          </a:p>
          <a:p>
            <a:pPr marL="817563" lvl="2" indent="-360363">
              <a:lnSpc>
                <a:spcPts val="2700"/>
              </a:lnSpc>
              <a:buFont typeface="Wingdings" pitchFamily="2" charset="2"/>
              <a:buChar char="§"/>
            </a:pPr>
            <a:r>
              <a:rPr lang="en-GB" dirty="0" smtClean="0"/>
              <a:t>(Inter)disciplinary compatibility – are there disciplinary or epistemological fault lines evident between partner institutions?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spc="150" dirty="0" smtClean="0">
                <a:solidFill>
                  <a:schemeClr val="tx1">
                    <a:lumMod val="95000"/>
                  </a:schemeClr>
                </a:solidFill>
              </a:rPr>
              <a:t>NETWORKING THE ARCHIVE CITY</a:t>
            </a:r>
            <a:endParaRPr lang="en-GB" sz="2400" i="1" dirty="0">
              <a:solidFill>
                <a:schemeClr val="accent5">
                  <a:lumMod val="60000"/>
                  <a:lumOff val="40000"/>
                </a:schemeClr>
              </a:solidFill>
            </a:endParaRPr>
          </a:p>
        </p:txBody>
      </p:sp>
      <p:sp>
        <p:nvSpPr>
          <p:cNvPr id="9" name="TextBox 8"/>
          <p:cNvSpPr txBox="1"/>
          <p:nvPr/>
        </p:nvSpPr>
        <p:spPr>
          <a:xfrm>
            <a:off x="838200" y="1079986"/>
            <a:ext cx="7467600" cy="5632311"/>
          </a:xfrm>
          <a:prstGeom prst="rect">
            <a:avLst/>
          </a:prstGeom>
          <a:noFill/>
        </p:spPr>
        <p:txBody>
          <a:bodyPr wrap="square" rtlCol="0">
            <a:spAutoFit/>
          </a:bodyPr>
          <a:lstStyle/>
          <a:p>
            <a:pPr marL="360363" lvl="1" indent="-360363">
              <a:lnSpc>
                <a:spcPts val="2700"/>
              </a:lnSpc>
              <a:buFont typeface="Wingdings" pitchFamily="2" charset="2"/>
              <a:buChar char="q"/>
            </a:pPr>
            <a:r>
              <a:rPr lang="en-GB" sz="2000" b="1" dirty="0" smtClean="0"/>
              <a:t>NEGOTIATING COPYRIGHT ON ARCHIVAL MATERIALS</a:t>
            </a:r>
          </a:p>
          <a:p>
            <a:pPr marL="817563" lvl="2" indent="-360363">
              <a:lnSpc>
                <a:spcPts val="2700"/>
              </a:lnSpc>
              <a:buFont typeface="Wingdings" pitchFamily="2" charset="2"/>
              <a:buChar char="§"/>
            </a:pPr>
            <a:r>
              <a:rPr lang="en-GB" dirty="0" smtClean="0"/>
              <a:t>To what extent can archive materials be made accessible in the public domain?</a:t>
            </a:r>
          </a:p>
          <a:p>
            <a:pPr marL="817563" lvl="2" indent="-360363">
              <a:lnSpc>
                <a:spcPts val="2700"/>
              </a:lnSpc>
              <a:buFont typeface="Wingdings" pitchFamily="2" charset="2"/>
              <a:buChar char="§"/>
            </a:pPr>
            <a:r>
              <a:rPr lang="en-GB" dirty="0" smtClean="0"/>
              <a:t>Can some archive material (e.g. amateur film/home movie footage) be negotiated easier than others?</a:t>
            </a:r>
          </a:p>
          <a:p>
            <a:pPr marL="817563" lvl="2" indent="-360363">
              <a:lnSpc>
                <a:spcPts val="2700"/>
              </a:lnSpc>
              <a:buFont typeface="Wingdings" pitchFamily="2" charset="2"/>
              <a:buChar char="§"/>
            </a:pPr>
            <a:r>
              <a:rPr lang="en-GB" dirty="0" smtClean="0"/>
              <a:t>What, if any, constraints are there in terms of image quality/resolution? </a:t>
            </a:r>
          </a:p>
          <a:p>
            <a:pPr marL="817563" lvl="2" indent="-360363">
              <a:lnSpc>
                <a:spcPts val="2700"/>
              </a:lnSpc>
              <a:buFont typeface="Wingdings" pitchFamily="2" charset="2"/>
              <a:buChar char="§"/>
            </a:pPr>
            <a:endParaRPr lang="en-GB" dirty="0" smtClean="0"/>
          </a:p>
          <a:p>
            <a:pPr marL="360363" lvl="1" indent="-360363">
              <a:lnSpc>
                <a:spcPts val="2700"/>
              </a:lnSpc>
              <a:buFont typeface="Wingdings" pitchFamily="2" charset="2"/>
              <a:buChar char="q"/>
            </a:pPr>
            <a:r>
              <a:rPr lang="en-GB" sz="2000" b="1" dirty="0" smtClean="0"/>
              <a:t>VALUING ARCHIVE CITIES AS INTANGIBLE CULTURAL HERITAGE</a:t>
            </a:r>
          </a:p>
          <a:p>
            <a:pPr marL="817563" lvl="2" indent="-360363">
              <a:lnSpc>
                <a:spcPts val="2700"/>
              </a:lnSpc>
              <a:buFont typeface="Wingdings" pitchFamily="2" charset="2"/>
              <a:buChar char="§"/>
            </a:pPr>
            <a:r>
              <a:rPr lang="en-GB" dirty="0" smtClean="0"/>
              <a:t>To what extent do archive cities inform and nourish everyday practices of urban social/cultural memory?</a:t>
            </a:r>
          </a:p>
          <a:p>
            <a:pPr marL="817563" lvl="2" indent="-360363">
              <a:lnSpc>
                <a:spcPts val="2700"/>
              </a:lnSpc>
              <a:buFont typeface="Wingdings" pitchFamily="2" charset="2"/>
              <a:buChar char="§"/>
            </a:pPr>
            <a:r>
              <a:rPr lang="en-GB" dirty="0" smtClean="0"/>
              <a:t>How does archival film heritage speak to authentic structures of meaning and identity in cities today?</a:t>
            </a:r>
          </a:p>
          <a:p>
            <a:pPr marL="817563" lvl="2" indent="-360363">
              <a:lnSpc>
                <a:spcPts val="2700"/>
              </a:lnSpc>
              <a:buFont typeface="Wingdings" pitchFamily="2" charset="2"/>
              <a:buChar char="§"/>
            </a:pPr>
            <a:r>
              <a:rPr lang="en-GB" dirty="0" smtClean="0"/>
              <a:t>Can archive cities be valued as anthropological resources?</a:t>
            </a:r>
          </a:p>
          <a:p>
            <a:pPr marL="817563" lvl="2" indent="-360363">
              <a:lnSpc>
                <a:spcPts val="2700"/>
              </a:lnSpc>
              <a:buFont typeface="Wingdings" pitchFamily="2" charset="2"/>
              <a:buChar char="§"/>
            </a:pPr>
            <a:r>
              <a:rPr lang="en-GB" dirty="0" smtClean="0"/>
              <a:t>Can the archive city network inform a wider understanding of, and engagement with, the spatial anthropology of cities?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40225"/>
          </a:xfrm>
          <a:prstGeom prst="rect">
            <a:avLst/>
          </a:prstGeom>
          <a:noFill/>
        </p:spPr>
        <p:txBody>
          <a:bodyPr wrap="square" rtlCol="0">
            <a:spAutoFit/>
          </a:bodyPr>
          <a:lstStyle/>
          <a:p>
            <a:pPr algn="ctr">
              <a:lnSpc>
                <a:spcPts val="1100"/>
              </a:lnSpc>
            </a:pPr>
            <a:r>
              <a:rPr lang="en-GB" b="1" dirty="0" smtClean="0"/>
              <a:t>References cited in </a:t>
            </a:r>
            <a:r>
              <a:rPr lang="en-GB" b="1" dirty="0" smtClean="0"/>
              <a:t>presentation</a:t>
            </a:r>
          </a:p>
          <a:p>
            <a:pPr algn="ctr">
              <a:lnSpc>
                <a:spcPts val="1100"/>
              </a:lnSpc>
            </a:pPr>
            <a:endParaRPr lang="en-GB" dirty="0" smtClean="0"/>
          </a:p>
          <a:p>
            <a:pPr>
              <a:lnSpc>
                <a:spcPts val="1100"/>
              </a:lnSpc>
            </a:pPr>
            <a:endParaRPr lang="en-GB" sz="1050" dirty="0" smtClean="0"/>
          </a:p>
          <a:p>
            <a:pPr>
              <a:lnSpc>
                <a:spcPts val="1100"/>
              </a:lnSpc>
            </a:pPr>
            <a:r>
              <a:rPr lang="en-GB" sz="1050" dirty="0" err="1" smtClean="0"/>
              <a:t>Bodenhamer</a:t>
            </a:r>
            <a:r>
              <a:rPr lang="en-GB" sz="1050" dirty="0" smtClean="0"/>
              <a:t> </a:t>
            </a:r>
            <a:r>
              <a:rPr lang="en-GB" sz="1050" dirty="0" smtClean="0"/>
              <a:t>DJ, J Corrigan and TM Harris (</a:t>
            </a:r>
            <a:r>
              <a:rPr lang="en-GB" sz="1050" dirty="0" err="1" smtClean="0"/>
              <a:t>eds</a:t>
            </a:r>
            <a:r>
              <a:rPr lang="en-GB" sz="1050" dirty="0" smtClean="0"/>
              <a:t>) 2015. </a:t>
            </a:r>
            <a:r>
              <a:rPr lang="en-GB" sz="1050" i="1" dirty="0" smtClean="0"/>
              <a:t>Deep Maps and Spatial Narratives</a:t>
            </a:r>
            <a:r>
              <a:rPr lang="en-GB" sz="1050" dirty="0" smtClean="0"/>
              <a:t>. Bloomington: Indiana University Press.</a:t>
            </a:r>
          </a:p>
          <a:p>
            <a:pPr>
              <a:lnSpc>
                <a:spcPts val="1100"/>
              </a:lnSpc>
            </a:pPr>
            <a:r>
              <a:rPr lang="en-GB" sz="1050" dirty="0" smtClean="0"/>
              <a:t> </a:t>
            </a:r>
          </a:p>
          <a:p>
            <a:pPr>
              <a:lnSpc>
                <a:spcPts val="1100"/>
              </a:lnSpc>
            </a:pPr>
            <a:r>
              <a:rPr lang="en-GB" sz="1050" dirty="0" err="1" smtClean="0"/>
              <a:t>Bodenhamer</a:t>
            </a:r>
            <a:r>
              <a:rPr lang="en-GB" sz="1050" dirty="0" smtClean="0"/>
              <a:t> DJ, J Corrigan and TM Harris (eds.). 2010. </a:t>
            </a:r>
            <a:r>
              <a:rPr lang="en-GB" sz="1050" i="1" dirty="0" smtClean="0"/>
              <a:t>The Spatial Humanities: GIS and the Future of Humanities Scholarship</a:t>
            </a:r>
            <a:r>
              <a:rPr lang="en-GB" sz="1050" dirty="0" smtClean="0"/>
              <a:t>.  Bloomington: Indiana University Press.</a:t>
            </a:r>
          </a:p>
          <a:p>
            <a:pPr>
              <a:lnSpc>
                <a:spcPts val="1100"/>
              </a:lnSpc>
            </a:pPr>
            <a:r>
              <a:rPr lang="en-GB" sz="1050" dirty="0" smtClean="0"/>
              <a:t> </a:t>
            </a:r>
          </a:p>
          <a:p>
            <a:pPr>
              <a:lnSpc>
                <a:spcPts val="1100"/>
              </a:lnSpc>
            </a:pPr>
            <a:r>
              <a:rPr lang="en-GB" sz="1050" dirty="0" err="1" smtClean="0"/>
              <a:t>Cresswell</a:t>
            </a:r>
            <a:r>
              <a:rPr lang="en-GB" sz="1050" dirty="0" smtClean="0"/>
              <a:t>, T and D Dixon. </a:t>
            </a:r>
            <a:r>
              <a:rPr lang="en-GB" sz="1050" i="1" dirty="0" err="1" smtClean="0"/>
              <a:t>GeoHumanities</a:t>
            </a:r>
            <a:r>
              <a:rPr lang="en-GB" sz="1050" i="1" dirty="0" smtClean="0"/>
              <a:t>: Space, Place and the Humanities</a:t>
            </a:r>
            <a:r>
              <a:rPr lang="en-GB" sz="1050" dirty="0" smtClean="0"/>
              <a:t>. Journal.</a:t>
            </a:r>
          </a:p>
          <a:p>
            <a:pPr>
              <a:lnSpc>
                <a:spcPts val="1100"/>
              </a:lnSpc>
            </a:pPr>
            <a:r>
              <a:rPr lang="en-GB" sz="1050" dirty="0" smtClean="0"/>
              <a:t> </a:t>
            </a:r>
          </a:p>
          <a:p>
            <a:pPr>
              <a:lnSpc>
                <a:spcPts val="1100"/>
              </a:lnSpc>
            </a:pPr>
            <a:r>
              <a:rPr lang="en-GB" sz="1050" dirty="0" smtClean="0"/>
              <a:t>Farman, J. (ed.) 2014. </a:t>
            </a:r>
            <a:r>
              <a:rPr lang="en-GB" sz="1050" i="1" dirty="0" smtClean="0"/>
              <a:t>The Mobile Story: Narrative Practices with Locative Technologies</a:t>
            </a:r>
            <a:r>
              <a:rPr lang="en-GB" sz="1050" dirty="0" smtClean="0"/>
              <a:t>. Abingdon: </a:t>
            </a:r>
            <a:r>
              <a:rPr lang="en-GB" sz="1050" dirty="0" err="1" smtClean="0"/>
              <a:t>Routledge</a:t>
            </a:r>
            <a:r>
              <a:rPr lang="en-GB" sz="1050" dirty="0" smtClean="0"/>
              <a:t>.</a:t>
            </a:r>
          </a:p>
          <a:p>
            <a:pPr>
              <a:lnSpc>
                <a:spcPts val="1100"/>
              </a:lnSpc>
            </a:pPr>
            <a:r>
              <a:rPr lang="en-GB" sz="1050" dirty="0" smtClean="0"/>
              <a:t> </a:t>
            </a:r>
          </a:p>
          <a:p>
            <a:pPr>
              <a:lnSpc>
                <a:spcPts val="1100"/>
              </a:lnSpc>
            </a:pPr>
            <a:r>
              <a:rPr lang="en-GB" sz="1050" dirty="0" smtClean="0"/>
              <a:t>Farman, J. 2012. </a:t>
            </a:r>
            <a:r>
              <a:rPr lang="en-GB" sz="1050" i="1" dirty="0" smtClean="0"/>
              <a:t>Mobile Interface Theory: Embodied Space and Locative Media</a:t>
            </a:r>
            <a:r>
              <a:rPr lang="en-GB" sz="1050" dirty="0" smtClean="0"/>
              <a:t>. Abingdon: </a:t>
            </a:r>
            <a:r>
              <a:rPr lang="en-GB" sz="1050" dirty="0" err="1" smtClean="0"/>
              <a:t>Routledge</a:t>
            </a:r>
            <a:r>
              <a:rPr lang="en-GB" sz="1050" dirty="0" smtClean="0"/>
              <a:t>.</a:t>
            </a:r>
          </a:p>
          <a:p>
            <a:pPr>
              <a:lnSpc>
                <a:spcPts val="1100"/>
              </a:lnSpc>
            </a:pPr>
            <a:r>
              <a:rPr lang="en-GB" sz="1050" dirty="0" smtClean="0"/>
              <a:t> </a:t>
            </a:r>
          </a:p>
          <a:p>
            <a:pPr>
              <a:lnSpc>
                <a:spcPts val="1100"/>
              </a:lnSpc>
            </a:pPr>
            <a:r>
              <a:rPr lang="en-GB" sz="1050" dirty="0" err="1" smtClean="0"/>
              <a:t>Gehl</a:t>
            </a:r>
            <a:r>
              <a:rPr lang="en-GB" sz="1050" dirty="0" smtClean="0"/>
              <a:t>, R. 2009. ‘YouTube as archive: Who will curate this digital </a:t>
            </a:r>
            <a:r>
              <a:rPr lang="en-GB" sz="1050" dirty="0" err="1" smtClean="0"/>
              <a:t>Wunderkammer</a:t>
            </a:r>
            <a:r>
              <a:rPr lang="en-GB" sz="1050" dirty="0" smtClean="0"/>
              <a:t>?’ in</a:t>
            </a:r>
            <a:r>
              <a:rPr lang="en-GB" sz="1050" b="1" dirty="0" smtClean="0"/>
              <a:t> </a:t>
            </a:r>
            <a:r>
              <a:rPr lang="en-GB" sz="1050" i="1" dirty="0" smtClean="0"/>
              <a:t>International Journal of Cultural Studies</a:t>
            </a:r>
            <a:r>
              <a:rPr lang="en-GB" sz="1050" dirty="0" smtClean="0"/>
              <a:t>, 12 (1): 43-60.</a:t>
            </a:r>
          </a:p>
          <a:p>
            <a:pPr>
              <a:lnSpc>
                <a:spcPts val="1100"/>
              </a:lnSpc>
            </a:pPr>
            <a:r>
              <a:rPr lang="en-GB" sz="1050" dirty="0" smtClean="0"/>
              <a:t> </a:t>
            </a:r>
          </a:p>
          <a:p>
            <a:pPr>
              <a:lnSpc>
                <a:spcPts val="1100"/>
              </a:lnSpc>
            </a:pPr>
            <a:r>
              <a:rPr lang="en-US" sz="1050" dirty="0" smtClean="0"/>
              <a:t>Gregory, I and A Geddes (</a:t>
            </a:r>
            <a:r>
              <a:rPr lang="en-US" sz="1050" dirty="0" err="1" smtClean="0"/>
              <a:t>eds</a:t>
            </a:r>
            <a:r>
              <a:rPr lang="en-US" sz="1050" dirty="0" smtClean="0"/>
              <a:t>) 2014. </a:t>
            </a:r>
            <a:r>
              <a:rPr lang="en-US" sz="1050" i="1" dirty="0" smtClean="0"/>
              <a:t>Towards Spatial Humanities: Historical GIS and Spatial History</a:t>
            </a:r>
            <a:r>
              <a:rPr lang="en-US" sz="1050" dirty="0" smtClean="0"/>
              <a:t>. Bloomington: Indiana University Press.</a:t>
            </a:r>
            <a:endParaRPr lang="en-GB" sz="1050" dirty="0" smtClean="0"/>
          </a:p>
          <a:p>
            <a:pPr>
              <a:lnSpc>
                <a:spcPts val="1100"/>
              </a:lnSpc>
            </a:pPr>
            <a:r>
              <a:rPr lang="en-US" sz="1050" dirty="0" smtClean="0"/>
              <a:t> </a:t>
            </a:r>
            <a:endParaRPr lang="en-GB" sz="1050" dirty="0" smtClean="0"/>
          </a:p>
          <a:p>
            <a:pPr>
              <a:lnSpc>
                <a:spcPts val="1100"/>
              </a:lnSpc>
            </a:pPr>
            <a:r>
              <a:rPr lang="en-GB" sz="1050" dirty="0" smtClean="0"/>
              <a:t>Hallam, J and L Roberts (eds.) 2014. </a:t>
            </a:r>
            <a:r>
              <a:rPr lang="en-GB" sz="1050" i="1" dirty="0" smtClean="0"/>
              <a:t>Locating the Moving Image: New Approaches to Film and Place</a:t>
            </a:r>
            <a:r>
              <a:rPr lang="en-GB" sz="1050" dirty="0" smtClean="0"/>
              <a:t>. Bloomington: Indiana University Press.</a:t>
            </a:r>
          </a:p>
          <a:p>
            <a:pPr>
              <a:lnSpc>
                <a:spcPts val="1100"/>
              </a:lnSpc>
            </a:pPr>
            <a:r>
              <a:rPr lang="en-GB" sz="1050" dirty="0" smtClean="0"/>
              <a:t> </a:t>
            </a:r>
          </a:p>
          <a:p>
            <a:pPr>
              <a:lnSpc>
                <a:spcPts val="1100"/>
              </a:lnSpc>
            </a:pPr>
            <a:r>
              <a:rPr lang="en-GB" sz="1050" dirty="0" err="1" smtClean="0"/>
              <a:t>Hidenobu</a:t>
            </a:r>
            <a:r>
              <a:rPr lang="en-GB" sz="1050" dirty="0" smtClean="0"/>
              <a:t>, J. 1995. </a:t>
            </a:r>
            <a:r>
              <a:rPr lang="en-GB" sz="1050" i="1" dirty="0" smtClean="0"/>
              <a:t>Tokyo: A Spatial Anthropology</a:t>
            </a:r>
            <a:r>
              <a:rPr lang="en-GB" sz="1050" dirty="0" smtClean="0"/>
              <a:t>. Berkeley: University of California Press. </a:t>
            </a:r>
          </a:p>
          <a:p>
            <a:pPr>
              <a:lnSpc>
                <a:spcPts val="1100"/>
              </a:lnSpc>
            </a:pPr>
            <a:r>
              <a:rPr lang="en-GB" sz="1050" dirty="0" smtClean="0"/>
              <a:t> </a:t>
            </a:r>
          </a:p>
          <a:p>
            <a:pPr>
              <a:lnSpc>
                <a:spcPts val="1100"/>
              </a:lnSpc>
            </a:pPr>
            <a:r>
              <a:rPr lang="en-GB" sz="1050" dirty="0" smtClean="0"/>
              <a:t>Lefebvre, Henri. 1991. </a:t>
            </a:r>
            <a:r>
              <a:rPr lang="en-GB" sz="1050" i="1" dirty="0" smtClean="0"/>
              <a:t>The Production of Space</a:t>
            </a:r>
            <a:r>
              <a:rPr lang="en-GB" sz="1050" dirty="0" smtClean="0"/>
              <a:t>. Oxford: Blackwell.</a:t>
            </a:r>
          </a:p>
          <a:p>
            <a:pPr>
              <a:lnSpc>
                <a:spcPts val="1100"/>
              </a:lnSpc>
            </a:pPr>
            <a:r>
              <a:rPr lang="en-GB" sz="1050" dirty="0" smtClean="0"/>
              <a:t> </a:t>
            </a:r>
          </a:p>
          <a:p>
            <a:pPr>
              <a:lnSpc>
                <a:spcPts val="1100"/>
              </a:lnSpc>
            </a:pPr>
            <a:r>
              <a:rPr lang="en-GB" sz="1050" dirty="0" err="1" smtClean="0"/>
              <a:t>Nijholt</a:t>
            </a:r>
            <a:r>
              <a:rPr lang="en-GB" sz="1050" dirty="0" smtClean="0"/>
              <a:t>, A. 2016. </a:t>
            </a:r>
            <a:r>
              <a:rPr lang="en-GB" sz="1050" i="1" dirty="0" smtClean="0"/>
              <a:t>Playable Cities: The City as a Digital Playground</a:t>
            </a:r>
            <a:r>
              <a:rPr lang="en-GB" sz="1050" dirty="0" smtClean="0"/>
              <a:t>. Singapore: Springer.</a:t>
            </a:r>
          </a:p>
          <a:p>
            <a:pPr>
              <a:lnSpc>
                <a:spcPts val="1100"/>
              </a:lnSpc>
            </a:pPr>
            <a:r>
              <a:rPr lang="en-US" sz="1050" dirty="0" smtClean="0"/>
              <a:t> </a:t>
            </a:r>
            <a:endParaRPr lang="en-GB" sz="1050" dirty="0" smtClean="0"/>
          </a:p>
          <a:p>
            <a:pPr>
              <a:lnSpc>
                <a:spcPts val="1100"/>
              </a:lnSpc>
            </a:pPr>
            <a:r>
              <a:rPr lang="en-US" sz="1050" dirty="0" smtClean="0"/>
              <a:t>Ridge, M, D </a:t>
            </a:r>
            <a:r>
              <a:rPr lang="en-US" sz="1050" dirty="0" err="1" smtClean="0"/>
              <a:t>Lafreniere</a:t>
            </a:r>
            <a:r>
              <a:rPr lang="en-US" sz="1050" dirty="0" smtClean="0"/>
              <a:t> and S Nesbit. 2013. “Creating Deep Maps and Spatial Narratives Through Design.” </a:t>
            </a:r>
            <a:r>
              <a:rPr lang="en-US" sz="1050" i="1" dirty="0" smtClean="0"/>
              <a:t>International Journal of Humanities and Arts Computing</a:t>
            </a:r>
            <a:r>
              <a:rPr lang="en-US" sz="1050" dirty="0" smtClean="0"/>
              <a:t> 7: 176-189.</a:t>
            </a:r>
            <a:endParaRPr lang="en-GB" sz="1050" dirty="0" smtClean="0"/>
          </a:p>
          <a:p>
            <a:pPr>
              <a:lnSpc>
                <a:spcPts val="1100"/>
              </a:lnSpc>
            </a:pPr>
            <a:r>
              <a:rPr lang="en-GB" sz="1050" dirty="0" smtClean="0"/>
              <a:t> </a:t>
            </a:r>
          </a:p>
          <a:p>
            <a:pPr>
              <a:lnSpc>
                <a:spcPts val="1100"/>
              </a:lnSpc>
            </a:pPr>
            <a:r>
              <a:rPr lang="en-GB" sz="1050" dirty="0" smtClean="0"/>
              <a:t>Roberts, L. (</a:t>
            </a:r>
            <a:r>
              <a:rPr lang="en-GB" sz="1050" dirty="0" err="1" smtClean="0"/>
              <a:t>ed</a:t>
            </a:r>
            <a:r>
              <a:rPr lang="en-GB" sz="1050" dirty="0" smtClean="0"/>
              <a:t>) 2015-16.</a:t>
            </a:r>
            <a:r>
              <a:rPr lang="en-GB" sz="1050" i="1" dirty="0" smtClean="0"/>
              <a:t> </a:t>
            </a:r>
            <a:r>
              <a:rPr lang="en-GB" sz="1050" dirty="0" smtClean="0"/>
              <a:t>‘Deep Mapping’, Special Issue of </a:t>
            </a:r>
            <a:r>
              <a:rPr lang="en-GB" sz="1050" i="1" dirty="0" smtClean="0"/>
              <a:t>Humanities</a:t>
            </a:r>
            <a:r>
              <a:rPr lang="en-GB" sz="1050" dirty="0" smtClean="0"/>
              <a:t>, 4 and 5:  </a:t>
            </a:r>
            <a:r>
              <a:rPr lang="en-GB" sz="1050" u="sng" dirty="0" smtClean="0">
                <a:hlinkClick r:id="rId2"/>
              </a:rPr>
              <a:t>www.mdpi.com/journal/humanities/special_issues/DeepMapping</a:t>
            </a:r>
            <a:endParaRPr lang="en-GB" sz="1050" dirty="0" smtClean="0"/>
          </a:p>
          <a:p>
            <a:pPr>
              <a:lnSpc>
                <a:spcPts val="1100"/>
              </a:lnSpc>
            </a:pPr>
            <a:r>
              <a:rPr lang="en-GB" sz="1050" dirty="0" smtClean="0"/>
              <a:t> </a:t>
            </a:r>
          </a:p>
          <a:p>
            <a:pPr>
              <a:lnSpc>
                <a:spcPts val="1100"/>
              </a:lnSpc>
            </a:pPr>
            <a:r>
              <a:rPr lang="en-GB" sz="1050" dirty="0" smtClean="0"/>
              <a:t>Roberts, L. (</a:t>
            </a:r>
            <a:r>
              <a:rPr lang="en-GB" sz="1050" dirty="0" err="1" smtClean="0"/>
              <a:t>ed</a:t>
            </a:r>
            <a:r>
              <a:rPr lang="en-GB" sz="1050" dirty="0" smtClean="0"/>
              <a:t>) 2017-18. ‘Spatial Bricolage’, Special Issue of </a:t>
            </a:r>
            <a:r>
              <a:rPr lang="en-GB" sz="1050" i="1" dirty="0" smtClean="0"/>
              <a:t>Humanities</a:t>
            </a:r>
            <a:r>
              <a:rPr lang="en-GB" sz="1050" dirty="0" smtClean="0"/>
              <a:t> 6 and 7: </a:t>
            </a:r>
            <a:r>
              <a:rPr lang="en-GB" sz="1050" u="sng" dirty="0" smtClean="0">
                <a:hlinkClick r:id="rId3"/>
              </a:rPr>
              <a:t>www.mdpi.com/journal/humanities/special_issues/spatial_bricolage</a:t>
            </a:r>
            <a:endParaRPr lang="en-GB" sz="1050" dirty="0" smtClean="0"/>
          </a:p>
          <a:p>
            <a:pPr>
              <a:lnSpc>
                <a:spcPts val="1100"/>
              </a:lnSpc>
            </a:pPr>
            <a:r>
              <a:rPr lang="en-GB" sz="1050" dirty="0" smtClean="0"/>
              <a:t> </a:t>
            </a:r>
          </a:p>
          <a:p>
            <a:pPr>
              <a:lnSpc>
                <a:spcPts val="1100"/>
              </a:lnSpc>
            </a:pPr>
            <a:r>
              <a:rPr lang="en-GB" sz="1050" dirty="0" smtClean="0"/>
              <a:t>Roberts, L. 2015. ‘Navigating the “Archive City”: Digital Spatial Humanities and Archival Film Practice’, in </a:t>
            </a:r>
            <a:r>
              <a:rPr lang="en-GB" sz="1050" i="1" dirty="0" smtClean="0"/>
              <a:t>Convergence: The International Journal of Research into New Media Technologies</a:t>
            </a:r>
            <a:r>
              <a:rPr lang="en-GB" sz="1050" dirty="0" smtClean="0"/>
              <a:t>, 21 (1): 100-115.</a:t>
            </a:r>
          </a:p>
          <a:p>
            <a:pPr>
              <a:lnSpc>
                <a:spcPts val="1100"/>
              </a:lnSpc>
            </a:pPr>
            <a:r>
              <a:rPr lang="en-GB" sz="1050" dirty="0" smtClean="0"/>
              <a:t> </a:t>
            </a:r>
          </a:p>
          <a:p>
            <a:pPr>
              <a:lnSpc>
                <a:spcPts val="1100"/>
              </a:lnSpc>
            </a:pPr>
            <a:r>
              <a:rPr lang="en-GB" sz="1050" dirty="0" smtClean="0"/>
              <a:t>Roberts, L. 2018. </a:t>
            </a:r>
            <a:r>
              <a:rPr lang="en-GB" sz="1050" i="1" dirty="0" smtClean="0"/>
              <a:t>Spatial Anthropology: Excursions in Liminal Space</a:t>
            </a:r>
            <a:r>
              <a:rPr lang="en-GB" sz="1050" dirty="0" smtClean="0"/>
              <a:t>. London; </a:t>
            </a:r>
            <a:r>
              <a:rPr lang="en-GB" sz="1050" dirty="0" err="1" smtClean="0"/>
              <a:t>Rowman</a:t>
            </a:r>
            <a:r>
              <a:rPr lang="en-GB" sz="1050" dirty="0" smtClean="0"/>
              <a:t> &amp; Littlefield.</a:t>
            </a:r>
            <a:br>
              <a:rPr lang="en-GB" sz="1050" dirty="0" smtClean="0"/>
            </a:br>
            <a:endParaRPr lang="en-GB" sz="1050" dirty="0" smtClean="0"/>
          </a:p>
          <a:p>
            <a:pPr>
              <a:lnSpc>
                <a:spcPts val="1100"/>
              </a:lnSpc>
            </a:pPr>
            <a:r>
              <a:rPr lang="en-GB" sz="1050" dirty="0" smtClean="0"/>
              <a:t>Roberts, L. 2012. </a:t>
            </a:r>
            <a:r>
              <a:rPr lang="en-GB" sz="1050" i="1" dirty="0" smtClean="0"/>
              <a:t>Film, Mobility and Urban Space: a Cinematic Geography of Liverpool</a:t>
            </a:r>
            <a:r>
              <a:rPr lang="en-GB" sz="1050" dirty="0" smtClean="0"/>
              <a:t>. Liverpool University Press.</a:t>
            </a:r>
          </a:p>
          <a:p>
            <a:pPr>
              <a:lnSpc>
                <a:spcPts val="1100"/>
              </a:lnSpc>
            </a:pPr>
            <a:r>
              <a:rPr lang="en-GB" sz="1050" dirty="0" smtClean="0"/>
              <a:t> </a:t>
            </a:r>
          </a:p>
          <a:p>
            <a:pPr>
              <a:lnSpc>
                <a:spcPts val="1100"/>
              </a:lnSpc>
            </a:pPr>
            <a:r>
              <a:rPr lang="en-GB" sz="1050" dirty="0" smtClean="0"/>
              <a:t>Russell, C. 1999. </a:t>
            </a:r>
            <a:r>
              <a:rPr lang="en-GB" sz="1050" i="1" dirty="0" smtClean="0"/>
              <a:t>Experimental Ethnography: The Work of Film in the Age of Video</a:t>
            </a:r>
            <a:r>
              <a:rPr lang="en-GB" sz="1050" dirty="0" smtClean="0"/>
              <a:t>. Durham and London: Duke University Press.</a:t>
            </a:r>
          </a:p>
          <a:p>
            <a:pPr>
              <a:lnSpc>
                <a:spcPts val="1100"/>
              </a:lnSpc>
            </a:pPr>
            <a:r>
              <a:rPr lang="en-GB" sz="1050" dirty="0" smtClean="0"/>
              <a:t> </a:t>
            </a:r>
          </a:p>
          <a:p>
            <a:pPr>
              <a:lnSpc>
                <a:spcPts val="1100"/>
              </a:lnSpc>
            </a:pPr>
            <a:r>
              <a:rPr lang="en-GB" sz="1050" dirty="0" smtClean="0"/>
              <a:t>Russell, C. 2017. ‘What is Archiveology’? in </a:t>
            </a:r>
            <a:r>
              <a:rPr lang="en-GB" sz="1050" i="1" dirty="0" smtClean="0"/>
              <a:t>The International Association for Media and History</a:t>
            </a:r>
            <a:r>
              <a:rPr lang="en-GB" sz="1050" dirty="0" smtClean="0"/>
              <a:t>, 16 May 2017, </a:t>
            </a:r>
            <a:r>
              <a:rPr lang="en-GB" sz="1050" u="sng" dirty="0" smtClean="0">
                <a:hlinkClick r:id="rId4"/>
              </a:rPr>
              <a:t>http://iamhist.net/2017/05/archiveology/</a:t>
            </a:r>
            <a:endParaRPr lang="en-GB" sz="1050" dirty="0" smtClean="0"/>
          </a:p>
          <a:p>
            <a:pPr>
              <a:lnSpc>
                <a:spcPts val="1100"/>
              </a:lnSpc>
            </a:pPr>
            <a:r>
              <a:rPr lang="en-GB" sz="1050" dirty="0" smtClean="0"/>
              <a:t> </a:t>
            </a:r>
          </a:p>
          <a:p>
            <a:pPr>
              <a:lnSpc>
                <a:spcPts val="1100"/>
              </a:lnSpc>
            </a:pPr>
            <a:r>
              <a:rPr lang="en-GB" sz="1050" dirty="0" err="1" smtClean="0"/>
              <a:t>Sheringham</a:t>
            </a:r>
            <a:r>
              <a:rPr lang="en-GB" sz="1050" dirty="0" smtClean="0"/>
              <a:t>, M. 2010. ‘Archiving’, in M. Beaumont and G. Dart (eds.), </a:t>
            </a:r>
            <a:r>
              <a:rPr lang="en-GB" sz="1050" i="1" dirty="0" smtClean="0"/>
              <a:t>Restless Cities</a:t>
            </a:r>
            <a:r>
              <a:rPr lang="en-GB" sz="1050" dirty="0" smtClean="0"/>
              <a:t>, London: Verso</a:t>
            </a:r>
            <a:r>
              <a:rPr lang="en-GB" sz="1050" dirty="0" smtClean="0"/>
              <a:t>.</a:t>
            </a:r>
            <a:endParaRPr lang="en-GB" sz="105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8" name="TextBox 7"/>
          <p:cNvSpPr txBox="1"/>
          <p:nvPr/>
        </p:nvSpPr>
        <p:spPr>
          <a:xfrm>
            <a:off x="4689764" y="3205862"/>
            <a:ext cx="4336472" cy="446276"/>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THANK YOU</a:t>
            </a:r>
            <a:endParaRPr lang="en-GB" sz="2300" b="1" spc="150" dirty="0">
              <a:solidFill>
                <a:schemeClr val="tx1">
                  <a:lumMod val="95000"/>
                </a:schemeClr>
              </a:solidFill>
            </a:endParaRPr>
          </a:p>
        </p:txBody>
      </p:sp>
      <p:sp>
        <p:nvSpPr>
          <p:cNvPr id="10" name="TextBox 9"/>
          <p:cNvSpPr txBox="1"/>
          <p:nvPr/>
        </p:nvSpPr>
        <p:spPr>
          <a:xfrm>
            <a:off x="4668748" y="4771072"/>
            <a:ext cx="4343400" cy="1477328"/>
          </a:xfrm>
          <a:prstGeom prst="rect">
            <a:avLst/>
          </a:prstGeom>
          <a:noFill/>
        </p:spPr>
        <p:txBody>
          <a:bodyPr wrap="square" rtlCol="0">
            <a:spAutoFit/>
          </a:bodyPr>
          <a:lstStyle/>
          <a:p>
            <a:pPr marL="719138" algn="r"/>
            <a:r>
              <a:rPr lang="en-GB" sz="1600" dirty="0" smtClean="0">
                <a:solidFill>
                  <a:schemeClr val="tx1">
                    <a:lumMod val="95000"/>
                  </a:schemeClr>
                </a:solidFill>
              </a:rPr>
              <a:t>Les Roberts</a:t>
            </a:r>
          </a:p>
          <a:p>
            <a:pPr marL="719138" algn="r"/>
            <a:r>
              <a:rPr lang="en-GB" sz="1600" dirty="0" smtClean="0">
                <a:solidFill>
                  <a:schemeClr val="tx1">
                    <a:lumMod val="95000"/>
                  </a:schemeClr>
                </a:solidFill>
              </a:rPr>
              <a:t>School of the Arts</a:t>
            </a:r>
          </a:p>
          <a:p>
            <a:pPr marL="719138" algn="r"/>
            <a:r>
              <a:rPr lang="en-GB" sz="1600" dirty="0" smtClean="0">
                <a:solidFill>
                  <a:schemeClr val="tx1">
                    <a:lumMod val="95000"/>
                  </a:schemeClr>
                </a:solidFill>
              </a:rPr>
              <a:t>University of Liverpool</a:t>
            </a:r>
          </a:p>
          <a:p>
            <a:endParaRPr lang="en-GB" sz="1200" dirty="0" smtClean="0"/>
          </a:p>
          <a:p>
            <a:pPr algn="r"/>
            <a:r>
              <a:rPr lang="en-GB" sz="1400" dirty="0" smtClean="0">
                <a:solidFill>
                  <a:schemeClr val="accent5">
                    <a:lumMod val="60000"/>
                    <a:lumOff val="40000"/>
                  </a:schemeClr>
                </a:solidFill>
              </a:rPr>
              <a:t>les.roberts@liverpool.ac.uk</a:t>
            </a:r>
          </a:p>
          <a:p>
            <a:pPr algn="r"/>
            <a:r>
              <a:rPr lang="en-GB" sz="1400" dirty="0" smtClean="0">
                <a:solidFill>
                  <a:schemeClr val="accent5">
                    <a:lumMod val="60000"/>
                    <a:lumOff val="40000"/>
                  </a:schemeClr>
                </a:solidFill>
              </a:rPr>
              <a:t>liminoids.com</a:t>
            </a:r>
            <a:endParaRPr lang="en-GB" sz="1400" dirty="0">
              <a:solidFill>
                <a:schemeClr val="accent5">
                  <a:lumMod val="60000"/>
                  <a:lumOff val="40000"/>
                </a:schemeClr>
              </a:solidFill>
            </a:endParaRPr>
          </a:p>
        </p:txBody>
      </p:sp>
      <p:sp>
        <p:nvSpPr>
          <p:cNvPr id="6" name="TextBox 5"/>
          <p:cNvSpPr txBox="1"/>
          <p:nvPr/>
        </p:nvSpPr>
        <p:spPr>
          <a:xfrm>
            <a:off x="4724400" y="304800"/>
            <a:ext cx="4267200" cy="2462213"/>
          </a:xfrm>
          <a:prstGeom prst="rect">
            <a:avLst/>
          </a:prstGeom>
          <a:solidFill>
            <a:schemeClr val="tx1">
              <a:lumMod val="50000"/>
            </a:schemeClr>
          </a:solidFill>
        </p:spPr>
        <p:txBody>
          <a:bodyPr wrap="square" rtlCol="0">
            <a:spAutoFit/>
          </a:bodyPr>
          <a:lstStyle/>
          <a:p>
            <a:r>
              <a:rPr lang="en-GB" b="1" u="sng" dirty="0" smtClean="0"/>
              <a:t>Publications</a:t>
            </a:r>
          </a:p>
          <a:p>
            <a:endParaRPr lang="en-GB" dirty="0" smtClean="0"/>
          </a:p>
          <a:p>
            <a:r>
              <a:rPr lang="en-GB" dirty="0" smtClean="0"/>
              <a:t>For list of books please see:</a:t>
            </a:r>
          </a:p>
          <a:p>
            <a:endParaRPr lang="en-GB" dirty="0" smtClean="0"/>
          </a:p>
          <a:p>
            <a:r>
              <a:rPr lang="en-GB" sz="1400" dirty="0" smtClean="0">
                <a:hlinkClick r:id="rId3"/>
              </a:rPr>
              <a:t>http://liminoids.com/books/index.html</a:t>
            </a:r>
            <a:endParaRPr lang="en-GB" sz="1400" dirty="0" smtClean="0"/>
          </a:p>
          <a:p>
            <a:endParaRPr lang="en-GB" dirty="0" smtClean="0"/>
          </a:p>
          <a:p>
            <a:r>
              <a:rPr lang="en-GB" dirty="0" smtClean="0"/>
              <a:t>For list of articles and book chapters:</a:t>
            </a:r>
          </a:p>
          <a:p>
            <a:endParaRPr lang="en-GB" dirty="0" smtClean="0"/>
          </a:p>
          <a:p>
            <a:r>
              <a:rPr lang="en-GB" sz="1400" dirty="0" smtClean="0">
                <a:hlinkClick r:id="rId4"/>
              </a:rPr>
              <a:t>http://liminoids.com/articles/index.html</a:t>
            </a:r>
            <a:endParaRPr lang="en-GB"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752600"/>
            <a:ext cx="8229600" cy="4770537"/>
          </a:xfrm>
          <a:prstGeom prst="rect">
            <a:avLst/>
          </a:prstGeom>
          <a:noFill/>
        </p:spPr>
        <p:txBody>
          <a:bodyPr wrap="square" rtlCol="0">
            <a:spAutoFit/>
          </a:bodyPr>
          <a:lstStyle/>
          <a:p>
            <a:pPr marL="176213" indent="-176213">
              <a:buFont typeface="Arial" pitchFamily="34" charset="0"/>
              <a:buChar char="•"/>
            </a:pPr>
            <a:r>
              <a:rPr lang="en-GB" b="1" dirty="0" smtClean="0"/>
              <a:t>ARCHIVE CITY – </a:t>
            </a:r>
            <a:r>
              <a:rPr lang="en-GB" dirty="0" smtClean="0"/>
              <a:t>‘....the archival, in its materiality, its </a:t>
            </a:r>
            <a:r>
              <a:rPr lang="en-GB" dirty="0" err="1" smtClean="0"/>
              <a:t>layeredness</a:t>
            </a:r>
            <a:r>
              <a:rPr lang="en-GB" dirty="0" smtClean="0"/>
              <a:t>, its endless transformations, is a dimension that cities have in common, and that we access </a:t>
            </a:r>
            <a:r>
              <a:rPr lang="en-GB" i="1" dirty="0" smtClean="0"/>
              <a:t>by consenting to let go of our familiar reference points in personal and collective time and space</a:t>
            </a:r>
            <a:r>
              <a:rPr lang="en-GB" dirty="0" smtClean="0"/>
              <a:t>’. </a:t>
            </a:r>
            <a:r>
              <a:rPr lang="en-GB" sz="1600" dirty="0" smtClean="0">
                <a:solidFill>
                  <a:schemeClr val="accent1">
                    <a:lumMod val="40000"/>
                    <a:lumOff val="60000"/>
                  </a:schemeClr>
                </a:solidFill>
              </a:rPr>
              <a:t>(Michael </a:t>
            </a:r>
            <a:r>
              <a:rPr lang="en-GB" sz="1600" dirty="0" err="1" smtClean="0">
                <a:solidFill>
                  <a:schemeClr val="accent1">
                    <a:lumMod val="40000"/>
                    <a:lumOff val="60000"/>
                  </a:schemeClr>
                </a:solidFill>
              </a:rPr>
              <a:t>Sheringham</a:t>
            </a:r>
            <a:r>
              <a:rPr lang="en-GB" sz="1600" dirty="0" smtClean="0">
                <a:solidFill>
                  <a:schemeClr val="accent1">
                    <a:lumMod val="40000"/>
                    <a:lumOff val="60000"/>
                  </a:schemeClr>
                </a:solidFill>
              </a:rPr>
              <a:t>, in Beaumont &amp; Dart (</a:t>
            </a:r>
            <a:r>
              <a:rPr lang="en-GB" sz="1600" dirty="0" err="1" smtClean="0">
                <a:solidFill>
                  <a:schemeClr val="accent1">
                    <a:lumMod val="40000"/>
                    <a:lumOff val="60000"/>
                  </a:schemeClr>
                </a:solidFill>
              </a:rPr>
              <a:t>eds</a:t>
            </a:r>
            <a:r>
              <a:rPr lang="en-GB" sz="1600" dirty="0" smtClean="0">
                <a:solidFill>
                  <a:schemeClr val="accent1">
                    <a:lumMod val="40000"/>
                    <a:lumOff val="60000"/>
                  </a:schemeClr>
                </a:solidFill>
              </a:rPr>
              <a:t>) </a:t>
            </a:r>
            <a:r>
              <a:rPr lang="en-GB" sz="1600" i="1" dirty="0" smtClean="0">
                <a:solidFill>
                  <a:schemeClr val="accent1">
                    <a:lumMod val="40000"/>
                    <a:lumOff val="60000"/>
                  </a:schemeClr>
                </a:solidFill>
              </a:rPr>
              <a:t>Restless Cities, </a:t>
            </a:r>
            <a:r>
              <a:rPr lang="en-GB" sz="1600" dirty="0" smtClean="0">
                <a:solidFill>
                  <a:schemeClr val="accent1">
                    <a:lumMod val="40000"/>
                    <a:lumOff val="60000"/>
                  </a:schemeClr>
                </a:solidFill>
              </a:rPr>
              <a:t>2010) </a:t>
            </a:r>
            <a:endParaRPr lang="en-GB" dirty="0" smtClean="0">
              <a:solidFill>
                <a:schemeClr val="accent1">
                  <a:lumMod val="40000"/>
                  <a:lumOff val="60000"/>
                </a:schemeClr>
              </a:solidFill>
            </a:endParaRPr>
          </a:p>
          <a:p>
            <a:pPr marL="176213" indent="-176213">
              <a:buFont typeface="Arial" pitchFamily="34" charset="0"/>
              <a:buChar char="•"/>
            </a:pPr>
            <a:endParaRPr lang="en-GB" dirty="0" smtClean="0">
              <a:solidFill>
                <a:schemeClr val="tx1">
                  <a:lumMod val="95000"/>
                  <a:lumOff val="5000"/>
                </a:schemeClr>
              </a:solidFill>
            </a:endParaRPr>
          </a:p>
          <a:p>
            <a:pPr marL="176213" indent="-176213">
              <a:buFont typeface="Arial" pitchFamily="34" charset="0"/>
              <a:buChar char="•"/>
            </a:pPr>
            <a:r>
              <a:rPr lang="en-GB" b="1" dirty="0" smtClean="0">
                <a:solidFill>
                  <a:schemeClr val="tx1">
                    <a:lumMod val="95000"/>
                    <a:lumOff val="5000"/>
                  </a:schemeClr>
                </a:solidFill>
              </a:rPr>
              <a:t>MOBILE DATA STORAGE </a:t>
            </a:r>
            <a:r>
              <a:rPr lang="en-GB" dirty="0" smtClean="0">
                <a:solidFill>
                  <a:schemeClr val="tx1">
                    <a:lumMod val="95000"/>
                    <a:lumOff val="5000"/>
                  </a:schemeClr>
                </a:solidFill>
              </a:rPr>
              <a:t>– cultural memory as digital memory; YouTube as an archive or ‘</a:t>
            </a:r>
            <a:r>
              <a:rPr lang="en-GB" i="1" dirty="0" smtClean="0">
                <a:solidFill>
                  <a:schemeClr val="tx1">
                    <a:lumMod val="95000"/>
                    <a:lumOff val="5000"/>
                  </a:schemeClr>
                </a:solidFill>
              </a:rPr>
              <a:t>digital</a:t>
            </a:r>
            <a:r>
              <a:rPr lang="en-GB" dirty="0" smtClean="0">
                <a:solidFill>
                  <a:schemeClr val="tx1">
                    <a:lumMod val="95000"/>
                    <a:lumOff val="5000"/>
                  </a:schemeClr>
                </a:solidFill>
              </a:rPr>
              <a:t> </a:t>
            </a:r>
            <a:r>
              <a:rPr lang="en-GB" i="1" dirty="0" err="1" smtClean="0">
                <a:solidFill>
                  <a:schemeClr val="tx1">
                    <a:lumMod val="95000"/>
                    <a:lumOff val="5000"/>
                  </a:schemeClr>
                </a:solidFill>
              </a:rPr>
              <a:t>wunderkammer</a:t>
            </a:r>
            <a:r>
              <a:rPr lang="en-GB" dirty="0" smtClean="0">
                <a:solidFill>
                  <a:schemeClr val="tx1">
                    <a:lumMod val="95000"/>
                    <a:lumOff val="5000"/>
                  </a:schemeClr>
                </a:solidFill>
              </a:rPr>
              <a:t>’ (‘cabinet of curiosities’) </a:t>
            </a:r>
            <a:r>
              <a:rPr lang="en-GB" sz="1600" dirty="0" smtClean="0">
                <a:solidFill>
                  <a:schemeClr val="accent1">
                    <a:lumMod val="40000"/>
                    <a:lumOff val="60000"/>
                  </a:schemeClr>
                </a:solidFill>
              </a:rPr>
              <a:t>(Robert </a:t>
            </a:r>
            <a:r>
              <a:rPr lang="en-GB" sz="1600" dirty="0" err="1" smtClean="0">
                <a:solidFill>
                  <a:schemeClr val="accent1">
                    <a:lumMod val="40000"/>
                    <a:lumOff val="60000"/>
                  </a:schemeClr>
                </a:solidFill>
              </a:rPr>
              <a:t>Gehl</a:t>
            </a:r>
            <a:r>
              <a:rPr lang="en-GB" sz="1600" dirty="0" smtClean="0">
                <a:solidFill>
                  <a:schemeClr val="accent1">
                    <a:lumMod val="40000"/>
                    <a:lumOff val="60000"/>
                  </a:schemeClr>
                </a:solidFill>
              </a:rPr>
              <a:t>, 2009)</a:t>
            </a:r>
            <a:endParaRPr lang="en-GB" dirty="0" smtClean="0">
              <a:solidFill>
                <a:schemeClr val="accent1">
                  <a:lumMod val="40000"/>
                  <a:lumOff val="60000"/>
                </a:schemeClr>
              </a:solidFill>
            </a:endParaRPr>
          </a:p>
          <a:p>
            <a:pPr marL="176213" indent="-176213">
              <a:buFont typeface="Arial" pitchFamily="34" charset="0"/>
              <a:buChar char="•"/>
            </a:pPr>
            <a:endParaRPr lang="en-GB" dirty="0" smtClean="0">
              <a:solidFill>
                <a:schemeClr val="tx1">
                  <a:lumMod val="95000"/>
                  <a:lumOff val="5000"/>
                </a:schemeClr>
              </a:solidFill>
            </a:endParaRPr>
          </a:p>
          <a:p>
            <a:pPr marL="176213" indent="-176213">
              <a:buFont typeface="Arial" pitchFamily="34" charset="0"/>
              <a:buChar char="•"/>
            </a:pPr>
            <a:r>
              <a:rPr lang="en-GB" b="1" dirty="0" smtClean="0">
                <a:solidFill>
                  <a:schemeClr val="tx1">
                    <a:lumMod val="95000"/>
                    <a:lumOff val="5000"/>
                  </a:schemeClr>
                </a:solidFill>
              </a:rPr>
              <a:t>LOCATIVE MEDIA/DIGITAL+SMART CITIES </a:t>
            </a:r>
            <a:r>
              <a:rPr lang="en-GB" dirty="0" smtClean="0">
                <a:solidFill>
                  <a:schemeClr val="tx1">
                    <a:lumMod val="95000"/>
                    <a:lumOff val="5000"/>
                  </a:schemeClr>
                </a:solidFill>
              </a:rPr>
              <a:t>– site-specificity and digital cultures; digital mapping/GIS; augmented spatial reality; digital urban infrastructure.</a:t>
            </a:r>
          </a:p>
          <a:p>
            <a:pPr marL="176213" indent="-176213">
              <a:buFont typeface="Arial" pitchFamily="34" charset="0"/>
              <a:buChar char="•"/>
            </a:pPr>
            <a:endParaRPr lang="en-GB" dirty="0" smtClean="0"/>
          </a:p>
          <a:p>
            <a:pPr marL="176213" indent="-176213">
              <a:buFont typeface="Arial" pitchFamily="34" charset="0"/>
              <a:buChar char="•"/>
            </a:pPr>
            <a:r>
              <a:rPr lang="en-GB" b="1" dirty="0" smtClean="0"/>
              <a:t>ARCHAEOLOGY OF MEMORY – </a:t>
            </a:r>
            <a:r>
              <a:rPr lang="en-GB" dirty="0" smtClean="0"/>
              <a:t>deep memory, palimpsest, layering of urban memory</a:t>
            </a:r>
            <a:endParaRPr lang="en-GB" i="1" dirty="0" smtClean="0">
              <a:solidFill>
                <a:schemeClr val="accent1">
                  <a:lumMod val="40000"/>
                  <a:lumOff val="60000"/>
                </a:schemeClr>
              </a:solidFill>
            </a:endParaRPr>
          </a:p>
          <a:p>
            <a:pPr marL="176213" indent="-176213">
              <a:buFont typeface="Arial" pitchFamily="34" charset="0"/>
              <a:buChar char="•"/>
            </a:pPr>
            <a:endParaRPr lang="en-GB" sz="1600" i="1" dirty="0" smtClean="0"/>
          </a:p>
          <a:p>
            <a:pPr marL="176213" indent="-176213">
              <a:buFont typeface="Arial" pitchFamily="34" charset="0"/>
              <a:buChar char="•"/>
            </a:pPr>
            <a:r>
              <a:rPr lang="en-GB" b="1" dirty="0" smtClean="0"/>
              <a:t>ARCHIVEOLOGY</a:t>
            </a:r>
            <a:r>
              <a:rPr lang="en-GB" dirty="0" smtClean="0"/>
              <a:t> </a:t>
            </a:r>
            <a:r>
              <a:rPr lang="en-GB" sz="1600" dirty="0" smtClean="0">
                <a:solidFill>
                  <a:schemeClr val="accent1">
                    <a:lumMod val="40000"/>
                    <a:lumOff val="60000"/>
                  </a:schemeClr>
                </a:solidFill>
              </a:rPr>
              <a:t>(Catherine Russell, 2017) </a:t>
            </a:r>
            <a:r>
              <a:rPr lang="en-GB" dirty="0" smtClean="0"/>
              <a:t>– ‘the reuse, recycling, appropriation, and borrowing of archival material that filmmakers have been doing for decades… As this practice has expanded in digital media culture, it has arguably acquired the potential to construct critical cultural histories’</a:t>
            </a:r>
          </a:p>
        </p:txBody>
      </p:sp>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THE ARCHIVE CITY</a:t>
            </a:r>
            <a:endParaRPr lang="en-GB" sz="2400" i="1" dirty="0">
              <a:solidFill>
                <a:schemeClr val="accent5">
                  <a:lumMod val="60000"/>
                  <a:lumOff val="40000"/>
                </a:schemeClr>
              </a:solidFill>
            </a:endParaRPr>
          </a:p>
        </p:txBody>
      </p:sp>
      <p:cxnSp>
        <p:nvCxnSpPr>
          <p:cNvPr id="15" name="Straight Arrow Connector 14"/>
          <p:cNvCxnSpPr/>
          <p:nvPr/>
        </p:nvCxnSpPr>
        <p:spPr>
          <a:xfrm>
            <a:off x="3886200" y="1143000"/>
            <a:ext cx="1219200" cy="0"/>
          </a:xfrm>
          <a:prstGeom prst="straightConnector1">
            <a:avLst/>
          </a:prstGeom>
          <a:ln w="57150">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38200" y="890057"/>
            <a:ext cx="7467600" cy="461665"/>
            <a:chOff x="838200" y="890057"/>
            <a:chExt cx="7467600" cy="461665"/>
          </a:xfrm>
        </p:grpSpPr>
        <p:sp>
          <p:nvSpPr>
            <p:cNvPr id="17" name="TextBox 16"/>
            <p:cNvSpPr txBox="1"/>
            <p:nvPr/>
          </p:nvSpPr>
          <p:spPr>
            <a:xfrm>
              <a:off x="838200" y="890057"/>
              <a:ext cx="7467600" cy="461665"/>
            </a:xfrm>
            <a:prstGeom prst="rect">
              <a:avLst/>
            </a:prstGeom>
            <a:noFill/>
            <a:ln w="3175">
              <a:solidFill>
                <a:schemeClr val="tx2">
                  <a:lumMod val="75000"/>
                </a:schemeClr>
              </a:solidFill>
              <a:prstDash val="sysDot"/>
            </a:ln>
          </p:spPr>
          <p:txBody>
            <a:bodyPr wrap="square" rtlCol="0">
              <a:spAutoFit/>
            </a:bodyPr>
            <a:lstStyle/>
            <a:p>
              <a:r>
                <a:rPr lang="en-GB" sz="2000" i="1" dirty="0" smtClean="0">
                  <a:solidFill>
                    <a:schemeClr val="tx2">
                      <a:lumMod val="75000"/>
                    </a:schemeClr>
                  </a:solidFill>
                </a:rPr>
                <a:t>The city ‘in’ the archive </a:t>
              </a:r>
              <a:r>
                <a:rPr lang="en-GB" sz="2400" dirty="0" smtClean="0"/>
                <a:t>	       		     </a:t>
              </a:r>
              <a:r>
                <a:rPr lang="en-GB" sz="2000" i="1" dirty="0" smtClean="0">
                  <a:solidFill>
                    <a:schemeClr val="tx2">
                      <a:lumMod val="75000"/>
                    </a:schemeClr>
                  </a:solidFill>
                </a:rPr>
                <a:t>The city ‘as’ an archive</a:t>
              </a:r>
              <a:endParaRPr lang="en-GB" sz="2400" i="1" dirty="0">
                <a:solidFill>
                  <a:schemeClr val="tx2">
                    <a:lumMod val="75000"/>
                  </a:schemeClr>
                </a:solidFill>
              </a:endParaRPr>
            </a:p>
          </p:txBody>
        </p:sp>
        <p:cxnSp>
          <p:nvCxnSpPr>
            <p:cNvPr id="18" name="Straight Arrow Connector 17"/>
            <p:cNvCxnSpPr/>
            <p:nvPr/>
          </p:nvCxnSpPr>
          <p:spPr>
            <a:xfrm>
              <a:off x="3886200" y="1143000"/>
              <a:ext cx="1219200" cy="0"/>
            </a:xfrm>
            <a:prstGeom prst="straightConnector1">
              <a:avLst/>
            </a:prstGeom>
            <a:ln w="57150">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752600"/>
            <a:ext cx="8382000" cy="4493538"/>
          </a:xfrm>
          <a:prstGeom prst="rect">
            <a:avLst/>
          </a:prstGeom>
          <a:noFill/>
        </p:spPr>
        <p:txBody>
          <a:bodyPr wrap="square" rtlCol="0">
            <a:spAutoFit/>
          </a:bodyPr>
          <a:lstStyle/>
          <a:p>
            <a:pPr marL="176213" indent="-176213">
              <a:buFont typeface="Arial" pitchFamily="34" charset="0"/>
              <a:buChar char="•"/>
            </a:pPr>
            <a:r>
              <a:rPr lang="en-GB" b="1" dirty="0" smtClean="0"/>
              <a:t>SPATIAL BRICOLAGE </a:t>
            </a:r>
            <a:r>
              <a:rPr lang="en-GB" dirty="0" smtClean="0"/>
              <a:t>– ‘gleaning’ the city through film; archive film practices as an </a:t>
            </a:r>
            <a:r>
              <a:rPr lang="en-GB" i="1" dirty="0" smtClean="0"/>
              <a:t>assemblage</a:t>
            </a:r>
            <a:r>
              <a:rPr lang="en-GB" dirty="0" smtClean="0"/>
              <a:t> of place and memory; archives as digital ‘collage’.</a:t>
            </a:r>
          </a:p>
          <a:p>
            <a:pPr marL="176213" indent="-176213">
              <a:buFont typeface="Arial" pitchFamily="34" charset="0"/>
              <a:buChar char="•"/>
            </a:pPr>
            <a:endParaRPr lang="en-GB" b="1" dirty="0" smtClean="0"/>
          </a:p>
          <a:p>
            <a:pPr marL="176213" indent="-176213">
              <a:buFont typeface="Arial" pitchFamily="34" charset="0"/>
              <a:buChar char="•"/>
            </a:pPr>
            <a:r>
              <a:rPr lang="en-GB" b="1" dirty="0" smtClean="0"/>
              <a:t>DEEP MAPPING </a:t>
            </a:r>
            <a:r>
              <a:rPr lang="en-GB" dirty="0" smtClean="0"/>
              <a:t>– multi-media cartography; performance; GIS/geospatial computing; big data; database as symbolic form (</a:t>
            </a:r>
            <a:r>
              <a:rPr lang="en-GB" dirty="0" err="1" smtClean="0"/>
              <a:t>Manovich</a:t>
            </a:r>
            <a:r>
              <a:rPr lang="en-GB" dirty="0" smtClean="0"/>
              <a:t>); ethnographic/autoethnographic; thick description; spatial stories </a:t>
            </a:r>
            <a:r>
              <a:rPr lang="en-GB" sz="1600" dirty="0" smtClean="0">
                <a:solidFill>
                  <a:schemeClr val="accent1">
                    <a:lumMod val="40000"/>
                    <a:lumOff val="60000"/>
                  </a:schemeClr>
                </a:solidFill>
              </a:rPr>
              <a:t>(</a:t>
            </a:r>
            <a:r>
              <a:rPr lang="en-GB" sz="1600" dirty="0" err="1" smtClean="0">
                <a:solidFill>
                  <a:schemeClr val="accent1">
                    <a:lumMod val="40000"/>
                    <a:lumOff val="60000"/>
                  </a:schemeClr>
                </a:solidFill>
              </a:rPr>
              <a:t>Bodenhamer</a:t>
            </a:r>
            <a:r>
              <a:rPr lang="en-GB" sz="1600" dirty="0" smtClean="0">
                <a:solidFill>
                  <a:schemeClr val="accent1">
                    <a:lumMod val="40000"/>
                    <a:lumOff val="60000"/>
                  </a:schemeClr>
                </a:solidFill>
              </a:rPr>
              <a:t> et al 2015; Roberts 2015-16)</a:t>
            </a:r>
            <a:endParaRPr lang="en-GB" dirty="0" smtClean="0">
              <a:solidFill>
                <a:schemeClr val="accent1">
                  <a:lumMod val="40000"/>
                  <a:lumOff val="60000"/>
                </a:schemeClr>
              </a:solidFill>
            </a:endParaRPr>
          </a:p>
          <a:p>
            <a:pPr marL="176213" indent="-176213">
              <a:buFont typeface="Arial" pitchFamily="34" charset="0"/>
              <a:buChar char="•"/>
            </a:pPr>
            <a:endParaRPr lang="en-GB" dirty="0" smtClean="0"/>
          </a:p>
          <a:p>
            <a:pPr marL="176213" indent="-176213">
              <a:buFont typeface="Arial" pitchFamily="34" charset="0"/>
              <a:buChar char="•"/>
            </a:pPr>
            <a:r>
              <a:rPr lang="en-GB" b="1" dirty="0" smtClean="0"/>
              <a:t>PSYCHOGEOGRAPHY </a:t>
            </a:r>
            <a:r>
              <a:rPr lang="en-GB" dirty="0" smtClean="0"/>
              <a:t>– site-specific interventions; performativity and memory; going against the grain of the dominant spatial ordering; the past as spatial critique (Patrick </a:t>
            </a:r>
            <a:r>
              <a:rPr lang="en-GB" dirty="0" err="1" smtClean="0"/>
              <a:t>Keiller</a:t>
            </a:r>
            <a:r>
              <a:rPr lang="en-GB" dirty="0" smtClean="0"/>
              <a:t>) – </a:t>
            </a:r>
            <a:r>
              <a:rPr lang="en-GB" i="1" dirty="0" smtClean="0"/>
              <a:t>consenting to let go of our familiar reference points in personal and collective time and space</a:t>
            </a:r>
            <a:r>
              <a:rPr lang="en-GB" dirty="0" smtClean="0"/>
              <a:t>; </a:t>
            </a:r>
            <a:r>
              <a:rPr lang="en-GB" dirty="0" err="1" smtClean="0"/>
              <a:t>defamiliarisation</a:t>
            </a:r>
            <a:r>
              <a:rPr lang="en-GB" dirty="0" smtClean="0"/>
              <a:t> of everyday urban landscapes</a:t>
            </a:r>
          </a:p>
          <a:p>
            <a:pPr marL="176213" indent="-176213">
              <a:buFont typeface="Arial" pitchFamily="34" charset="0"/>
              <a:buChar char="•"/>
            </a:pPr>
            <a:endParaRPr lang="en-GB" b="1" dirty="0" smtClean="0"/>
          </a:p>
          <a:p>
            <a:pPr marL="176213" indent="-176213">
              <a:buFont typeface="Arial" pitchFamily="34" charset="0"/>
              <a:buChar char="•"/>
            </a:pPr>
            <a:r>
              <a:rPr lang="en-GB" b="1" dirty="0" smtClean="0"/>
              <a:t>SPATIAL ANTHROPOLOGY </a:t>
            </a:r>
            <a:r>
              <a:rPr lang="en-GB" dirty="0" smtClean="0"/>
              <a:t>–</a:t>
            </a:r>
            <a:r>
              <a:rPr lang="en-GB" b="1" dirty="0" smtClean="0"/>
              <a:t> </a:t>
            </a:r>
            <a:r>
              <a:rPr lang="en-GB" dirty="0" smtClean="0"/>
              <a:t>social/cultural production and consumption of space (more on this a little later)</a:t>
            </a:r>
          </a:p>
          <a:p>
            <a:pPr marL="176213" indent="-176213">
              <a:buFont typeface="Arial" pitchFamily="34" charset="0"/>
              <a:buChar char="•"/>
            </a:pPr>
            <a:endParaRPr lang="en-GB" sz="1600" dirty="0" smtClean="0">
              <a:solidFill>
                <a:schemeClr val="accent1">
                  <a:lumMod val="40000"/>
                  <a:lumOff val="60000"/>
                </a:schemeClr>
              </a:solidFill>
            </a:endParaRPr>
          </a:p>
          <a:p>
            <a:pPr marL="176213" indent="-176213">
              <a:buFont typeface="Arial" pitchFamily="34" charset="0"/>
              <a:buChar char="•"/>
            </a:pPr>
            <a:r>
              <a:rPr lang="en-GB" b="1" dirty="0" smtClean="0"/>
              <a:t>LIVED SPACE </a:t>
            </a:r>
            <a:r>
              <a:rPr lang="en-GB" dirty="0" smtClean="0"/>
              <a:t>of memory </a:t>
            </a:r>
            <a:r>
              <a:rPr lang="en-GB" sz="1600" dirty="0" smtClean="0">
                <a:solidFill>
                  <a:schemeClr val="accent1">
                    <a:lumMod val="40000"/>
                    <a:lumOff val="60000"/>
                  </a:schemeClr>
                </a:solidFill>
              </a:rPr>
              <a:t>(Lefebvre 1991)</a:t>
            </a:r>
            <a:r>
              <a:rPr lang="en-GB" dirty="0" smtClean="0"/>
              <a:t> / reflexivity / (auto)ethnography / immersion</a:t>
            </a:r>
          </a:p>
        </p:txBody>
      </p:sp>
      <p:sp>
        <p:nvSpPr>
          <p:cNvPr id="7" name="TextBox 6"/>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THE ARCHIVE CITY</a:t>
            </a:r>
            <a:endParaRPr lang="en-GB" sz="2400" i="1" dirty="0">
              <a:solidFill>
                <a:schemeClr val="accent5">
                  <a:lumMod val="60000"/>
                  <a:lumOff val="40000"/>
                </a:schemeClr>
              </a:solidFill>
            </a:endParaRPr>
          </a:p>
        </p:txBody>
      </p:sp>
      <p:grpSp>
        <p:nvGrpSpPr>
          <p:cNvPr id="12" name="Group 11"/>
          <p:cNvGrpSpPr/>
          <p:nvPr/>
        </p:nvGrpSpPr>
        <p:grpSpPr>
          <a:xfrm>
            <a:off x="838200" y="890057"/>
            <a:ext cx="7467600" cy="461665"/>
            <a:chOff x="838200" y="890057"/>
            <a:chExt cx="7467600" cy="461665"/>
          </a:xfrm>
        </p:grpSpPr>
        <p:sp>
          <p:nvSpPr>
            <p:cNvPr id="9" name="TextBox 8"/>
            <p:cNvSpPr txBox="1"/>
            <p:nvPr/>
          </p:nvSpPr>
          <p:spPr>
            <a:xfrm>
              <a:off x="838200" y="890057"/>
              <a:ext cx="7467600" cy="461665"/>
            </a:xfrm>
            <a:prstGeom prst="rect">
              <a:avLst/>
            </a:prstGeom>
            <a:noFill/>
            <a:ln w="3175">
              <a:solidFill>
                <a:schemeClr val="tx2">
                  <a:lumMod val="75000"/>
                </a:schemeClr>
              </a:solidFill>
              <a:prstDash val="sysDot"/>
            </a:ln>
          </p:spPr>
          <p:txBody>
            <a:bodyPr wrap="square" rtlCol="0">
              <a:spAutoFit/>
            </a:bodyPr>
            <a:lstStyle/>
            <a:p>
              <a:r>
                <a:rPr lang="en-GB" sz="2000" i="1" dirty="0" smtClean="0">
                  <a:solidFill>
                    <a:schemeClr val="tx2">
                      <a:lumMod val="75000"/>
                    </a:schemeClr>
                  </a:solidFill>
                </a:rPr>
                <a:t>The city ‘in’ the archive </a:t>
              </a:r>
              <a:r>
                <a:rPr lang="en-GB" sz="2400" dirty="0" smtClean="0"/>
                <a:t>	       		     </a:t>
              </a:r>
              <a:r>
                <a:rPr lang="en-GB" sz="2000" i="1" dirty="0" smtClean="0">
                  <a:solidFill>
                    <a:schemeClr val="tx2">
                      <a:lumMod val="75000"/>
                    </a:schemeClr>
                  </a:solidFill>
                </a:rPr>
                <a:t>The city ‘as’ an archive</a:t>
              </a:r>
              <a:endParaRPr lang="en-GB" sz="2400" i="1" dirty="0">
                <a:solidFill>
                  <a:schemeClr val="tx2">
                    <a:lumMod val="75000"/>
                  </a:schemeClr>
                </a:solidFill>
              </a:endParaRPr>
            </a:p>
          </p:txBody>
        </p:sp>
        <p:cxnSp>
          <p:nvCxnSpPr>
            <p:cNvPr id="11" name="Straight Arrow Connector 10"/>
            <p:cNvCxnSpPr/>
            <p:nvPr/>
          </p:nvCxnSpPr>
          <p:spPr>
            <a:xfrm>
              <a:off x="3886200" y="1143000"/>
              <a:ext cx="1219200" cy="0"/>
            </a:xfrm>
            <a:prstGeom prst="straightConnector1">
              <a:avLst/>
            </a:prstGeom>
            <a:ln w="57150">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cating_mov_image_cover (without title).jpg"/>
          <p:cNvPicPr>
            <a:picLocks noChangeAspect="1"/>
          </p:cNvPicPr>
          <p:nvPr/>
        </p:nvPicPr>
        <p:blipFill>
          <a:blip r:embed="rId2" cstate="email"/>
          <a:stretch>
            <a:fillRect/>
          </a:stretch>
        </p:blipFill>
        <p:spPr>
          <a:xfrm>
            <a:off x="-1" y="0"/>
            <a:ext cx="4580229" cy="6858000"/>
          </a:xfrm>
          <a:prstGeom prst="rect">
            <a:avLst/>
          </a:prstGeom>
        </p:spPr>
      </p:pic>
      <p:sp>
        <p:nvSpPr>
          <p:cNvPr id="6" name="TextBox 5"/>
          <p:cNvSpPr txBox="1"/>
          <p:nvPr/>
        </p:nvSpPr>
        <p:spPr>
          <a:xfrm>
            <a:off x="4689764" y="3205862"/>
            <a:ext cx="4336472" cy="446276"/>
          </a:xfrm>
          <a:prstGeom prst="rect">
            <a:avLst/>
          </a:prstGeom>
          <a:solidFill>
            <a:schemeClr val="bg1">
              <a:lumMod val="75000"/>
              <a:lumOff val="25000"/>
              <a:alpha val="75000"/>
            </a:schemeClr>
          </a:solidFill>
          <a:ln w="12700">
            <a:solidFill>
              <a:schemeClr val="tx1"/>
            </a:solidFill>
          </a:ln>
          <a:effectLst/>
        </p:spPr>
        <p:txBody>
          <a:bodyPr wrap="square" rtlCol="0">
            <a:spAutoFit/>
          </a:bodyPr>
          <a:lstStyle/>
          <a:p>
            <a:pPr algn="ctr"/>
            <a:r>
              <a:rPr lang="en-GB" sz="2300" b="1" spc="150" dirty="0" smtClean="0">
                <a:solidFill>
                  <a:schemeClr val="tx1">
                    <a:lumMod val="95000"/>
                  </a:schemeClr>
                </a:solidFill>
              </a:rPr>
              <a:t>LOCATING THE ARCHIVE CITY</a:t>
            </a:r>
            <a:endParaRPr lang="en-GB" sz="2300" b="1" spc="15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
        <p:nvSpPr>
          <p:cNvPr id="5" name="TextBox 4"/>
          <p:cNvSpPr txBox="1"/>
          <p:nvPr/>
        </p:nvSpPr>
        <p:spPr>
          <a:xfrm>
            <a:off x="533400" y="838200"/>
            <a:ext cx="8077200" cy="400110"/>
          </a:xfrm>
          <a:prstGeom prst="rect">
            <a:avLst/>
          </a:prstGeom>
          <a:noFill/>
          <a:ln w="3175">
            <a:solidFill>
              <a:schemeClr val="tx2">
                <a:lumMod val="75000"/>
              </a:schemeClr>
            </a:solidFill>
            <a:prstDash val="sysDot"/>
          </a:ln>
        </p:spPr>
        <p:txBody>
          <a:bodyPr wrap="square" rtlCol="0">
            <a:spAutoFit/>
          </a:bodyPr>
          <a:lstStyle/>
          <a:p>
            <a:r>
              <a:rPr lang="en-GB" sz="2000" dirty="0" smtClean="0">
                <a:solidFill>
                  <a:schemeClr val="tx2">
                    <a:lumMod val="75000"/>
                  </a:schemeClr>
                </a:solidFill>
              </a:rPr>
              <a:t>Selection of key literature on film and space/ film and the city – </a:t>
            </a:r>
            <a:r>
              <a:rPr lang="en-GB" sz="2000" i="1" dirty="0" smtClean="0">
                <a:solidFill>
                  <a:schemeClr val="tx2">
                    <a:lumMod val="75000"/>
                  </a:schemeClr>
                </a:solidFill>
              </a:rPr>
              <a:t>circa 2008/9</a:t>
            </a:r>
            <a:endParaRPr lang="en-GB" sz="2400" i="1" dirty="0">
              <a:solidFill>
                <a:schemeClr val="tx2">
                  <a:lumMod val="75000"/>
                </a:schemeClr>
              </a:solidFill>
            </a:endParaRPr>
          </a:p>
        </p:txBody>
      </p:sp>
      <p:sp>
        <p:nvSpPr>
          <p:cNvPr id="6" name="TextBox 5"/>
          <p:cNvSpPr txBox="1"/>
          <p:nvPr/>
        </p:nvSpPr>
        <p:spPr>
          <a:xfrm>
            <a:off x="304800" y="1400608"/>
            <a:ext cx="8534400" cy="4811574"/>
          </a:xfrm>
          <a:prstGeom prst="rect">
            <a:avLst/>
          </a:prstGeom>
          <a:noFill/>
        </p:spPr>
        <p:txBody>
          <a:bodyPr wrap="square" rtlCol="0">
            <a:spAutoFit/>
          </a:bodyPr>
          <a:lstStyle/>
          <a:p>
            <a:pPr>
              <a:lnSpc>
                <a:spcPts val="1550"/>
              </a:lnSpc>
            </a:pPr>
            <a:r>
              <a:rPr lang="en-GB" sz="1500" dirty="0" err="1" smtClean="0"/>
              <a:t>Aitken</a:t>
            </a:r>
            <a:r>
              <a:rPr lang="en-GB" sz="1500" dirty="0" smtClean="0"/>
              <a:t>, S and L </a:t>
            </a:r>
            <a:r>
              <a:rPr lang="en-GB" sz="1500" dirty="0" err="1" smtClean="0"/>
              <a:t>Zonn</a:t>
            </a:r>
            <a:r>
              <a:rPr lang="en-GB" sz="1500" dirty="0" smtClean="0"/>
              <a:t> (</a:t>
            </a:r>
            <a:r>
              <a:rPr lang="en-GB" sz="1500" dirty="0" err="1" smtClean="0"/>
              <a:t>eds</a:t>
            </a:r>
            <a:r>
              <a:rPr lang="en-GB" sz="1500" dirty="0" smtClean="0"/>
              <a:t>) (1994) </a:t>
            </a:r>
            <a:r>
              <a:rPr lang="en-GB" sz="1500" i="1" dirty="0" smtClean="0"/>
              <a:t>Place, Power, Situation and Spectacle: A Geography of Film</a:t>
            </a:r>
            <a:r>
              <a:rPr lang="en-GB" sz="1500" dirty="0" smtClean="0"/>
              <a:t>. </a:t>
            </a:r>
          </a:p>
          <a:p>
            <a:pPr>
              <a:lnSpc>
                <a:spcPts val="1550"/>
              </a:lnSpc>
            </a:pPr>
            <a:r>
              <a:rPr lang="en-GB" sz="1500" dirty="0" smtClean="0"/>
              <a:t> </a:t>
            </a:r>
          </a:p>
          <a:p>
            <a:pPr>
              <a:lnSpc>
                <a:spcPts val="1550"/>
              </a:lnSpc>
            </a:pPr>
            <a:r>
              <a:rPr lang="en-GB" sz="1500" dirty="0" err="1" smtClean="0"/>
              <a:t>AlSayyad</a:t>
            </a:r>
            <a:r>
              <a:rPr lang="en-GB" sz="1500" dirty="0" smtClean="0"/>
              <a:t>, N. (2006).</a:t>
            </a:r>
            <a:r>
              <a:rPr lang="en-GB" sz="1500" b="1" dirty="0" smtClean="0"/>
              <a:t> </a:t>
            </a:r>
            <a:r>
              <a:rPr lang="en-GB" sz="1500" i="1" dirty="0" smtClean="0"/>
              <a:t>Cinematic Urbanism: A History of the Modern From Reel to Real</a:t>
            </a:r>
            <a:r>
              <a:rPr lang="en-GB" sz="1500" dirty="0" smtClean="0"/>
              <a:t>.</a:t>
            </a:r>
          </a:p>
          <a:p>
            <a:pPr>
              <a:lnSpc>
                <a:spcPts val="1550"/>
              </a:lnSpc>
            </a:pPr>
            <a:r>
              <a:rPr lang="en-GB" sz="1500" dirty="0" smtClean="0"/>
              <a:t> </a:t>
            </a:r>
          </a:p>
          <a:p>
            <a:pPr>
              <a:lnSpc>
                <a:spcPts val="1550"/>
              </a:lnSpc>
            </a:pPr>
            <a:r>
              <a:rPr lang="en-GB" sz="1500" dirty="0" smtClean="0"/>
              <a:t>Barber, S. (2002) </a:t>
            </a:r>
            <a:r>
              <a:rPr lang="en-GB" sz="1500" i="1" dirty="0" smtClean="0"/>
              <a:t>Projected Cities: Cinema and Urban Space.</a:t>
            </a:r>
            <a:endParaRPr lang="en-GB" sz="1500" dirty="0" smtClean="0"/>
          </a:p>
          <a:p>
            <a:pPr>
              <a:lnSpc>
                <a:spcPts val="1550"/>
              </a:lnSpc>
            </a:pPr>
            <a:r>
              <a:rPr lang="en-GB" sz="1500" dirty="0" smtClean="0"/>
              <a:t> </a:t>
            </a:r>
          </a:p>
          <a:p>
            <a:pPr>
              <a:lnSpc>
                <a:spcPts val="1550"/>
              </a:lnSpc>
            </a:pPr>
            <a:r>
              <a:rPr lang="en-GB" sz="1500" dirty="0" err="1" smtClean="0"/>
              <a:t>Brunsdon</a:t>
            </a:r>
            <a:r>
              <a:rPr lang="en-GB" sz="1500" dirty="0" smtClean="0"/>
              <a:t>, C. (2007). </a:t>
            </a:r>
            <a:r>
              <a:rPr lang="en-GB" sz="1500" i="1" dirty="0" smtClean="0"/>
              <a:t>London in Cinema: the Cinematic City Since 1945</a:t>
            </a:r>
            <a:r>
              <a:rPr lang="en-GB" sz="1500" dirty="0" smtClean="0"/>
              <a:t>. </a:t>
            </a:r>
          </a:p>
          <a:p>
            <a:pPr>
              <a:lnSpc>
                <a:spcPts val="1550"/>
              </a:lnSpc>
            </a:pPr>
            <a:r>
              <a:rPr lang="en-GB" sz="1500" dirty="0" smtClean="0"/>
              <a:t> </a:t>
            </a:r>
          </a:p>
          <a:p>
            <a:pPr>
              <a:lnSpc>
                <a:spcPts val="1550"/>
              </a:lnSpc>
            </a:pPr>
            <a:r>
              <a:rPr lang="en-GB" sz="1500" dirty="0" smtClean="0"/>
              <a:t>Clarke, DB (ed.) (1997) </a:t>
            </a:r>
            <a:r>
              <a:rPr lang="en-GB" sz="1500" i="1" dirty="0" smtClean="0"/>
              <a:t>The Cinematic City.</a:t>
            </a:r>
            <a:endParaRPr lang="en-GB" sz="1500" dirty="0" smtClean="0"/>
          </a:p>
          <a:p>
            <a:pPr>
              <a:lnSpc>
                <a:spcPts val="1550"/>
              </a:lnSpc>
            </a:pPr>
            <a:r>
              <a:rPr lang="en-GB" sz="1500" dirty="0" smtClean="0"/>
              <a:t> </a:t>
            </a:r>
          </a:p>
          <a:p>
            <a:pPr>
              <a:lnSpc>
                <a:spcPts val="1550"/>
              </a:lnSpc>
            </a:pPr>
            <a:r>
              <a:rPr lang="en-GB" sz="1500" dirty="0" smtClean="0"/>
              <a:t>Conley, T. (2007) </a:t>
            </a:r>
            <a:r>
              <a:rPr lang="en-GB" sz="1500" i="1" dirty="0" smtClean="0"/>
              <a:t>Cartographic Cinema.</a:t>
            </a:r>
            <a:endParaRPr lang="en-GB" sz="1500" dirty="0" smtClean="0"/>
          </a:p>
          <a:p>
            <a:pPr>
              <a:lnSpc>
                <a:spcPts val="1550"/>
              </a:lnSpc>
            </a:pPr>
            <a:r>
              <a:rPr lang="en-GB" sz="1500" dirty="0" smtClean="0"/>
              <a:t> </a:t>
            </a:r>
          </a:p>
          <a:p>
            <a:pPr>
              <a:lnSpc>
                <a:spcPts val="1550"/>
              </a:lnSpc>
            </a:pPr>
            <a:r>
              <a:rPr lang="en-GB" sz="1500" dirty="0" err="1" smtClean="0"/>
              <a:t>Dimendberg</a:t>
            </a:r>
            <a:r>
              <a:rPr lang="en-GB" sz="1500" dirty="0" smtClean="0"/>
              <a:t>, E. (2004). </a:t>
            </a:r>
            <a:r>
              <a:rPr lang="en-GB" sz="1500" i="1" dirty="0" smtClean="0"/>
              <a:t>Film Noir and the Spaces of Modernity.</a:t>
            </a:r>
            <a:endParaRPr lang="en-GB" sz="1500" dirty="0" smtClean="0"/>
          </a:p>
          <a:p>
            <a:pPr>
              <a:lnSpc>
                <a:spcPts val="1550"/>
              </a:lnSpc>
            </a:pPr>
            <a:r>
              <a:rPr lang="en-GB" sz="1500" dirty="0" smtClean="0"/>
              <a:t> </a:t>
            </a:r>
          </a:p>
          <a:p>
            <a:pPr>
              <a:lnSpc>
                <a:spcPts val="1550"/>
              </a:lnSpc>
            </a:pPr>
            <a:r>
              <a:rPr lang="en-GB" sz="1500" dirty="0" smtClean="0"/>
              <a:t>Lefebvre, M. (ed.) (2006) </a:t>
            </a:r>
            <a:r>
              <a:rPr lang="en-GB" sz="1500" i="1" dirty="0" smtClean="0"/>
              <a:t>Landscape and Film</a:t>
            </a:r>
            <a:r>
              <a:rPr lang="en-GB" sz="1500" dirty="0" smtClean="0"/>
              <a:t>.</a:t>
            </a:r>
          </a:p>
          <a:p>
            <a:pPr>
              <a:lnSpc>
                <a:spcPts val="1550"/>
              </a:lnSpc>
            </a:pPr>
            <a:r>
              <a:rPr lang="en-GB" sz="1500" dirty="0" smtClean="0"/>
              <a:t> </a:t>
            </a:r>
          </a:p>
          <a:p>
            <a:pPr>
              <a:lnSpc>
                <a:spcPts val="1550"/>
              </a:lnSpc>
            </a:pPr>
            <a:r>
              <a:rPr lang="en-GB" sz="1500" dirty="0" err="1" smtClean="0"/>
              <a:t>Lukinbeal</a:t>
            </a:r>
            <a:r>
              <a:rPr lang="en-GB" sz="1500" dirty="0" smtClean="0"/>
              <a:t>, </a:t>
            </a:r>
            <a:r>
              <a:rPr lang="en-GB" sz="1500" dirty="0" err="1" smtClean="0"/>
              <a:t>C.and</a:t>
            </a:r>
            <a:r>
              <a:rPr lang="en-GB" sz="1500" dirty="0" smtClean="0"/>
              <a:t> L. </a:t>
            </a:r>
            <a:r>
              <a:rPr lang="en-GB" sz="1500" dirty="0" err="1" smtClean="0"/>
              <a:t>Zonn</a:t>
            </a:r>
            <a:r>
              <a:rPr lang="en-GB" sz="1500" dirty="0" smtClean="0"/>
              <a:t> (</a:t>
            </a:r>
            <a:r>
              <a:rPr lang="en-GB" sz="1500" dirty="0" err="1" smtClean="0"/>
              <a:t>eds</a:t>
            </a:r>
            <a:r>
              <a:rPr lang="en-GB" sz="1500" dirty="0" smtClean="0"/>
              <a:t>) (2004) ‘Special Issue: Cinematic Geographies’, </a:t>
            </a:r>
            <a:r>
              <a:rPr lang="en-GB" sz="1500" i="1" dirty="0" err="1" smtClean="0"/>
              <a:t>GeoJournal</a:t>
            </a:r>
            <a:r>
              <a:rPr lang="en-GB" sz="1500" i="1" dirty="0" smtClean="0"/>
              <a:t> </a:t>
            </a:r>
            <a:r>
              <a:rPr lang="en-GB" sz="1500" dirty="0" smtClean="0"/>
              <a:t>59 (4).</a:t>
            </a:r>
          </a:p>
          <a:p>
            <a:pPr>
              <a:lnSpc>
                <a:spcPts val="1550"/>
              </a:lnSpc>
            </a:pPr>
            <a:r>
              <a:rPr lang="en-GB" sz="1500" dirty="0" smtClean="0"/>
              <a:t> </a:t>
            </a:r>
          </a:p>
          <a:p>
            <a:pPr>
              <a:lnSpc>
                <a:spcPts val="1550"/>
              </a:lnSpc>
            </a:pPr>
            <a:r>
              <a:rPr lang="en-GB" sz="1500" dirty="0" err="1" smtClean="0"/>
              <a:t>Mennel</a:t>
            </a:r>
            <a:r>
              <a:rPr lang="en-GB" sz="1500" dirty="0" smtClean="0"/>
              <a:t>, B. (2008) </a:t>
            </a:r>
            <a:r>
              <a:rPr lang="en-GB" sz="1500" i="1" dirty="0" smtClean="0"/>
              <a:t>Cities and Cinema.</a:t>
            </a:r>
            <a:endParaRPr lang="en-GB" sz="1500" dirty="0" smtClean="0"/>
          </a:p>
          <a:p>
            <a:pPr>
              <a:lnSpc>
                <a:spcPts val="1550"/>
              </a:lnSpc>
            </a:pPr>
            <a:r>
              <a:rPr lang="en-GB" sz="1500" dirty="0" smtClean="0"/>
              <a:t> </a:t>
            </a:r>
          </a:p>
          <a:p>
            <a:pPr>
              <a:lnSpc>
                <a:spcPts val="1550"/>
              </a:lnSpc>
            </a:pPr>
            <a:r>
              <a:rPr lang="en-GB" sz="1500" dirty="0" err="1" smtClean="0"/>
              <a:t>Shiel</a:t>
            </a:r>
            <a:r>
              <a:rPr lang="en-GB" sz="1500" dirty="0" smtClean="0"/>
              <a:t>, M. and T. Fitzmaurice (</a:t>
            </a:r>
            <a:r>
              <a:rPr lang="en-GB" sz="1500" dirty="0" err="1" smtClean="0"/>
              <a:t>eds</a:t>
            </a:r>
            <a:r>
              <a:rPr lang="en-GB" sz="1500" dirty="0" smtClean="0"/>
              <a:t>) (2001) </a:t>
            </a:r>
            <a:r>
              <a:rPr lang="en-GB" sz="1500" i="1" dirty="0" smtClean="0"/>
              <a:t>Cinema and the City: Film and Urban Societies in a Global Context.</a:t>
            </a:r>
            <a:endParaRPr lang="en-GB" sz="1500" dirty="0" smtClean="0"/>
          </a:p>
          <a:p>
            <a:pPr>
              <a:lnSpc>
                <a:spcPts val="1550"/>
              </a:lnSpc>
            </a:pPr>
            <a:r>
              <a:rPr lang="en-GB" sz="1500" dirty="0" smtClean="0"/>
              <a:t> </a:t>
            </a:r>
          </a:p>
          <a:p>
            <a:pPr>
              <a:lnSpc>
                <a:spcPts val="1550"/>
              </a:lnSpc>
            </a:pPr>
            <a:r>
              <a:rPr lang="en-GB" sz="1500" dirty="0" err="1" smtClean="0"/>
              <a:t>Shiel</a:t>
            </a:r>
            <a:r>
              <a:rPr lang="en-GB" sz="1500" dirty="0" smtClean="0"/>
              <a:t>, M. and T. Fitzmaurice (</a:t>
            </a:r>
            <a:r>
              <a:rPr lang="en-GB" sz="1500" dirty="0" err="1" smtClean="0"/>
              <a:t>eds</a:t>
            </a:r>
            <a:r>
              <a:rPr lang="en-GB" sz="1500" dirty="0" smtClean="0"/>
              <a:t>) (2003) </a:t>
            </a:r>
            <a:r>
              <a:rPr lang="en-GB" sz="1500" i="1" dirty="0" smtClean="0"/>
              <a:t>Screening the City.</a:t>
            </a:r>
            <a:endParaRPr lang="en-GB" sz="1500" dirty="0"/>
          </a:p>
        </p:txBody>
      </p:sp>
      <p:sp>
        <p:nvSpPr>
          <p:cNvPr id="9" name="TextBox 8"/>
          <p:cNvSpPr txBox="1"/>
          <p:nvPr/>
        </p:nvSpPr>
        <p:spPr>
          <a:xfrm>
            <a:off x="152400" y="6324600"/>
            <a:ext cx="8839200" cy="400110"/>
          </a:xfrm>
          <a:prstGeom prst="rect">
            <a:avLst/>
          </a:prstGeom>
          <a:noFill/>
          <a:ln w="3175">
            <a:solidFill>
              <a:schemeClr val="tx2">
                <a:lumMod val="75000"/>
              </a:schemeClr>
            </a:solidFill>
            <a:prstDash val="sysDot"/>
          </a:ln>
        </p:spPr>
        <p:txBody>
          <a:bodyPr wrap="square" rtlCol="0">
            <a:spAutoFit/>
          </a:bodyPr>
          <a:lstStyle/>
          <a:p>
            <a:r>
              <a:rPr lang="en-GB" sz="2000" dirty="0" smtClean="0">
                <a:solidFill>
                  <a:schemeClr val="tx2">
                    <a:lumMod val="75000"/>
                  </a:schemeClr>
                </a:solidFill>
              </a:rPr>
              <a:t>A list compiled in 2019 would be considerably longer and far more interdisciplinary</a:t>
            </a:r>
            <a:endParaRPr lang="en-GB" sz="2400"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email"/>
          <a:srcRect/>
          <a:stretch>
            <a:fillRect/>
          </a:stretch>
        </p:blipFill>
        <p:spPr bwMode="auto">
          <a:xfrm>
            <a:off x="6781800" y="2286000"/>
            <a:ext cx="2362200" cy="4572000"/>
          </a:xfrm>
          <a:prstGeom prst="rect">
            <a:avLst/>
          </a:prstGeom>
          <a:noFill/>
          <a:ln w="9525">
            <a:noFill/>
            <a:miter lim="800000"/>
            <a:headEnd/>
            <a:tailEnd/>
          </a:ln>
        </p:spPr>
      </p:pic>
      <p:sp>
        <p:nvSpPr>
          <p:cNvPr id="3" name="TextBox 2"/>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
        <p:nvSpPr>
          <p:cNvPr id="4" name="TextBox 3"/>
          <p:cNvSpPr txBox="1"/>
          <p:nvPr/>
        </p:nvSpPr>
        <p:spPr>
          <a:xfrm>
            <a:off x="1181100" y="801469"/>
            <a:ext cx="6781800" cy="646331"/>
          </a:xfrm>
          <a:prstGeom prst="rect">
            <a:avLst/>
          </a:prstGeom>
          <a:noFill/>
          <a:ln w="3175">
            <a:solidFill>
              <a:schemeClr val="tx1"/>
            </a:solidFill>
            <a:prstDash val="sysDot"/>
          </a:ln>
        </p:spPr>
        <p:txBody>
          <a:bodyPr wrap="square" rtlCol="0">
            <a:spAutoFit/>
          </a:bodyPr>
          <a:lstStyle/>
          <a:p>
            <a:pPr algn="ctr"/>
            <a:r>
              <a:rPr lang="en-GB" sz="2000" i="1" dirty="0" smtClean="0">
                <a:solidFill>
                  <a:schemeClr val="tx2">
                    <a:lumMod val="75000"/>
                  </a:schemeClr>
                </a:solidFill>
              </a:rPr>
              <a:t>City in Film: Liverpool’s Urban Landscape and the Moving Image</a:t>
            </a:r>
          </a:p>
          <a:p>
            <a:pPr algn="ctr"/>
            <a:r>
              <a:rPr lang="en-GB" sz="1600" dirty="0" smtClean="0">
                <a:solidFill>
                  <a:schemeClr val="tx2">
                    <a:lumMod val="75000"/>
                  </a:schemeClr>
                </a:solidFill>
              </a:rPr>
              <a:t> (UK Arts and Humanities Research Council, 2006-2008)</a:t>
            </a:r>
            <a:endParaRPr lang="en-GB" sz="1600" dirty="0">
              <a:solidFill>
                <a:schemeClr val="tx2">
                  <a:lumMod val="75000"/>
                </a:schemeClr>
              </a:solidFill>
            </a:endParaRPr>
          </a:p>
        </p:txBody>
      </p:sp>
      <p:sp>
        <p:nvSpPr>
          <p:cNvPr id="5" name="TextBox 4"/>
          <p:cNvSpPr txBox="1"/>
          <p:nvPr/>
        </p:nvSpPr>
        <p:spPr>
          <a:xfrm>
            <a:off x="609600" y="2075795"/>
            <a:ext cx="5867400" cy="4401205"/>
          </a:xfrm>
          <a:prstGeom prst="rect">
            <a:avLst/>
          </a:prstGeom>
          <a:noFill/>
        </p:spPr>
        <p:txBody>
          <a:bodyPr wrap="square" rtlCol="0">
            <a:spAutoFit/>
          </a:bodyPr>
          <a:lstStyle/>
          <a:p>
            <a:pPr marL="357188" indent="-357188">
              <a:buFont typeface="Wingdings" pitchFamily="2" charset="2"/>
              <a:buChar char="q"/>
            </a:pPr>
            <a:r>
              <a:rPr lang="en-GB" sz="2000" dirty="0" smtClean="0"/>
              <a:t>Interdisciplinarity project – collaboration between architecture and media/communication studies </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Collation of information on archive film of Liverpool from 1897 to 1980s</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Non-fiction – newsreels, documentaries, amateur film, municipal film, etc.</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Archival research – identifying spatial/geographical/location information in archival footage </a:t>
            </a:r>
          </a:p>
          <a:p>
            <a:pPr marL="357188" indent="-357188">
              <a:buFont typeface="Wingdings" pitchFamily="2" charset="2"/>
              <a:buChar char="q"/>
            </a:pPr>
            <a:endParaRPr lang="en-GB" sz="2000" dirty="0" smtClean="0"/>
          </a:p>
          <a:p>
            <a:pPr marL="357188" indent="-357188">
              <a:buFont typeface="Wingdings" pitchFamily="2" charset="2"/>
              <a:buChar char="q"/>
            </a:pPr>
            <a:r>
              <a:rPr lang="en-GB" sz="2000" dirty="0" smtClean="0"/>
              <a:t>Development of database/online catalogue</a:t>
            </a:r>
            <a:endParaRPr lang="en-GB" sz="2000" dirty="0"/>
          </a:p>
        </p:txBody>
      </p:sp>
      <p:pic>
        <p:nvPicPr>
          <p:cNvPr id="1026" name="Picture 2"/>
          <p:cNvPicPr>
            <a:picLocks noChangeAspect="1" noChangeArrowheads="1"/>
          </p:cNvPicPr>
          <p:nvPr/>
        </p:nvPicPr>
        <p:blipFill>
          <a:blip r:embed="rId3" cstate="email"/>
          <a:srcRect/>
          <a:stretch>
            <a:fillRect/>
          </a:stretch>
        </p:blipFill>
        <p:spPr bwMode="auto">
          <a:xfrm>
            <a:off x="76200" y="762001"/>
            <a:ext cx="856511"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email"/>
          <a:srcRect/>
          <a:stretch>
            <a:fillRect/>
          </a:stretch>
        </p:blipFill>
        <p:spPr bwMode="auto">
          <a:xfrm>
            <a:off x="-1" y="1571624"/>
            <a:ext cx="9144001" cy="5286376"/>
          </a:xfrm>
          <a:prstGeom prst="rect">
            <a:avLst/>
          </a:prstGeom>
          <a:noFill/>
          <a:ln w="9525">
            <a:noFill/>
            <a:miter lim="800000"/>
            <a:headEnd/>
            <a:tailEnd/>
          </a:ln>
        </p:spPr>
      </p:pic>
      <p:sp>
        <p:nvSpPr>
          <p:cNvPr id="3" name="TextBox 2"/>
          <p:cNvSpPr txBox="1"/>
          <p:nvPr/>
        </p:nvSpPr>
        <p:spPr>
          <a:xfrm>
            <a:off x="75600" y="228600"/>
            <a:ext cx="8992800" cy="461665"/>
          </a:xfrm>
          <a:prstGeom prst="rect">
            <a:avLst/>
          </a:prstGeom>
          <a:noFill/>
          <a:ln>
            <a:solidFill>
              <a:schemeClr val="tx1">
                <a:lumMod val="95000"/>
              </a:schemeClr>
            </a:solidFill>
          </a:ln>
        </p:spPr>
        <p:txBody>
          <a:bodyPr wrap="square" rtlCol="0">
            <a:spAutoFit/>
          </a:bodyPr>
          <a:lstStyle/>
          <a:p>
            <a:pPr algn="ctr"/>
            <a:r>
              <a:rPr lang="en-GB" sz="2400" dirty="0" smtClean="0">
                <a:solidFill>
                  <a:schemeClr val="tx1">
                    <a:lumMod val="95000"/>
                  </a:schemeClr>
                </a:solidFill>
              </a:rPr>
              <a:t>LOCATING THE ARCHIVE CITY</a:t>
            </a:r>
            <a:endParaRPr lang="en-GB" sz="2400" i="1" dirty="0">
              <a:solidFill>
                <a:schemeClr val="accent5">
                  <a:lumMod val="60000"/>
                  <a:lumOff val="40000"/>
                </a:schemeClr>
              </a:solidFill>
            </a:endParaRPr>
          </a:p>
        </p:txBody>
      </p:sp>
      <p:sp>
        <p:nvSpPr>
          <p:cNvPr id="4" name="TextBox 3"/>
          <p:cNvSpPr txBox="1"/>
          <p:nvPr/>
        </p:nvSpPr>
        <p:spPr>
          <a:xfrm>
            <a:off x="1181100" y="801469"/>
            <a:ext cx="6781800" cy="646331"/>
          </a:xfrm>
          <a:prstGeom prst="rect">
            <a:avLst/>
          </a:prstGeom>
          <a:noFill/>
          <a:ln w="3175">
            <a:solidFill>
              <a:schemeClr val="tx2">
                <a:lumMod val="75000"/>
              </a:schemeClr>
            </a:solidFill>
            <a:prstDash val="sysDot"/>
          </a:ln>
        </p:spPr>
        <p:txBody>
          <a:bodyPr wrap="square" rtlCol="0">
            <a:spAutoFit/>
          </a:bodyPr>
          <a:lstStyle/>
          <a:p>
            <a:pPr algn="ctr"/>
            <a:r>
              <a:rPr lang="en-GB" sz="2000" i="1" dirty="0" smtClean="0">
                <a:solidFill>
                  <a:schemeClr val="tx2">
                    <a:lumMod val="75000"/>
                  </a:schemeClr>
                </a:solidFill>
              </a:rPr>
              <a:t>City in Film: Liverpool’s Urban Landscape and the Moving Image</a:t>
            </a:r>
          </a:p>
          <a:p>
            <a:pPr algn="ctr"/>
            <a:r>
              <a:rPr lang="en-GB" sz="1600" dirty="0" smtClean="0">
                <a:solidFill>
                  <a:schemeClr val="tx2">
                    <a:lumMod val="75000"/>
                  </a:schemeClr>
                </a:solidFill>
              </a:rPr>
              <a:t> (UK Arts and Humanities Research Council, 2006-2008)</a:t>
            </a:r>
            <a:endParaRPr lang="en-GB" sz="1600"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4658</TotalTime>
  <Words>1529</Words>
  <Application>Microsoft Office PowerPoint</Application>
  <PresentationFormat>On-screen Show (4:3)</PresentationFormat>
  <Paragraphs>274</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Cinematic Cartography: Mobilising the Archive City</dc:title>
  <dc:creator>Les</dc:creator>
  <cp:lastModifiedBy>Les</cp:lastModifiedBy>
  <cp:revision>325</cp:revision>
  <dcterms:created xsi:type="dcterms:W3CDTF">2006-08-16T00:00:00Z</dcterms:created>
  <dcterms:modified xsi:type="dcterms:W3CDTF">2019-03-28T22:29:15Z</dcterms:modified>
</cp:coreProperties>
</file>